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7" r:id="rId5"/>
    <p:sldId id="268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55180" y="3667759"/>
            <a:ext cx="4411345" cy="1993264"/>
          </a:xfrm>
          <a:custGeom>
            <a:avLst/>
            <a:gdLst/>
            <a:ahLst/>
            <a:cxnLst/>
            <a:rect l="l" t="t" r="r" b="b"/>
            <a:pathLst>
              <a:path w="4411345" h="1993264">
                <a:moveTo>
                  <a:pt x="4121912" y="0"/>
                </a:moveTo>
                <a:lnTo>
                  <a:pt x="288925" y="0"/>
                </a:lnTo>
                <a:lnTo>
                  <a:pt x="176402" y="26162"/>
                </a:lnTo>
                <a:lnTo>
                  <a:pt x="84581" y="97281"/>
                </a:lnTo>
                <a:lnTo>
                  <a:pt x="22733" y="202945"/>
                </a:lnTo>
                <a:lnTo>
                  <a:pt x="0" y="332231"/>
                </a:lnTo>
                <a:lnTo>
                  <a:pt x="0" y="1660905"/>
                </a:lnTo>
                <a:lnTo>
                  <a:pt x="22733" y="1790191"/>
                </a:lnTo>
                <a:lnTo>
                  <a:pt x="84581" y="1895728"/>
                </a:lnTo>
                <a:lnTo>
                  <a:pt x="176402" y="1966950"/>
                </a:lnTo>
                <a:lnTo>
                  <a:pt x="288925" y="1993061"/>
                </a:lnTo>
                <a:lnTo>
                  <a:pt x="4121912" y="1993061"/>
                </a:lnTo>
                <a:lnTo>
                  <a:pt x="4234434" y="1966950"/>
                </a:lnTo>
                <a:lnTo>
                  <a:pt x="4326255" y="1895728"/>
                </a:lnTo>
                <a:lnTo>
                  <a:pt x="4388104" y="1790191"/>
                </a:lnTo>
                <a:lnTo>
                  <a:pt x="4410837" y="1660905"/>
                </a:lnTo>
                <a:lnTo>
                  <a:pt x="4410837" y="332231"/>
                </a:lnTo>
                <a:lnTo>
                  <a:pt x="4388104" y="202945"/>
                </a:lnTo>
                <a:lnTo>
                  <a:pt x="4326255" y="97281"/>
                </a:lnTo>
                <a:lnTo>
                  <a:pt x="4234434" y="26162"/>
                </a:lnTo>
                <a:lnTo>
                  <a:pt x="41219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81850" y="3681729"/>
            <a:ext cx="4408805" cy="1993264"/>
          </a:xfrm>
          <a:custGeom>
            <a:avLst/>
            <a:gdLst/>
            <a:ahLst/>
            <a:cxnLst/>
            <a:rect l="l" t="t" r="r" b="b"/>
            <a:pathLst>
              <a:path w="4408805" h="1993264">
                <a:moveTo>
                  <a:pt x="0" y="332232"/>
                </a:moveTo>
                <a:lnTo>
                  <a:pt x="22732" y="202819"/>
                </a:lnTo>
                <a:lnTo>
                  <a:pt x="84581" y="97282"/>
                </a:lnTo>
                <a:lnTo>
                  <a:pt x="176402" y="26162"/>
                </a:lnTo>
                <a:lnTo>
                  <a:pt x="288798" y="0"/>
                </a:lnTo>
                <a:lnTo>
                  <a:pt x="4119499" y="0"/>
                </a:lnTo>
                <a:lnTo>
                  <a:pt x="4231894" y="26162"/>
                </a:lnTo>
                <a:lnTo>
                  <a:pt x="4323715" y="97282"/>
                </a:lnTo>
                <a:lnTo>
                  <a:pt x="4385564" y="202819"/>
                </a:lnTo>
                <a:lnTo>
                  <a:pt x="4408297" y="332232"/>
                </a:lnTo>
                <a:lnTo>
                  <a:pt x="4408297" y="1660906"/>
                </a:lnTo>
                <a:lnTo>
                  <a:pt x="4385564" y="1790192"/>
                </a:lnTo>
                <a:lnTo>
                  <a:pt x="4323715" y="1895729"/>
                </a:lnTo>
                <a:lnTo>
                  <a:pt x="4231894" y="1966963"/>
                </a:lnTo>
                <a:lnTo>
                  <a:pt x="4119499" y="1993061"/>
                </a:lnTo>
                <a:lnTo>
                  <a:pt x="288798" y="1993061"/>
                </a:lnTo>
                <a:lnTo>
                  <a:pt x="176402" y="1966963"/>
                </a:lnTo>
                <a:lnTo>
                  <a:pt x="84581" y="1895729"/>
                </a:lnTo>
                <a:lnTo>
                  <a:pt x="22732" y="1790192"/>
                </a:lnTo>
                <a:lnTo>
                  <a:pt x="0" y="1660906"/>
                </a:lnTo>
                <a:lnTo>
                  <a:pt x="0" y="33223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6079" y="6428733"/>
            <a:ext cx="9672320" cy="55880"/>
          </a:xfrm>
          <a:custGeom>
            <a:avLst/>
            <a:gdLst/>
            <a:ahLst/>
            <a:cxnLst/>
            <a:rect l="l" t="t" r="r" b="b"/>
            <a:pathLst>
              <a:path w="9672320" h="55879">
                <a:moveTo>
                  <a:pt x="9671939" y="0"/>
                </a:moveTo>
                <a:lnTo>
                  <a:pt x="0" y="0"/>
                </a:lnTo>
                <a:lnTo>
                  <a:pt x="0" y="55873"/>
                </a:lnTo>
                <a:lnTo>
                  <a:pt x="9671939" y="55873"/>
                </a:lnTo>
                <a:lnTo>
                  <a:pt x="96719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29600" y="1333500"/>
            <a:ext cx="3342004" cy="1810385"/>
          </a:xfrm>
          <a:custGeom>
            <a:avLst/>
            <a:gdLst/>
            <a:ahLst/>
            <a:cxnLst/>
            <a:rect l="l" t="t" r="r" b="b"/>
            <a:pathLst>
              <a:path w="3342004" h="1810385">
                <a:moveTo>
                  <a:pt x="3122929" y="0"/>
                </a:moveTo>
                <a:lnTo>
                  <a:pt x="218948" y="0"/>
                </a:lnTo>
                <a:lnTo>
                  <a:pt x="133730" y="23749"/>
                </a:lnTo>
                <a:lnTo>
                  <a:pt x="64134" y="88391"/>
                </a:lnTo>
                <a:lnTo>
                  <a:pt x="17145" y="184276"/>
                </a:lnTo>
                <a:lnTo>
                  <a:pt x="0" y="301751"/>
                </a:lnTo>
                <a:lnTo>
                  <a:pt x="0" y="1508505"/>
                </a:lnTo>
                <a:lnTo>
                  <a:pt x="17145" y="1625980"/>
                </a:lnTo>
                <a:lnTo>
                  <a:pt x="64134" y="1721865"/>
                </a:lnTo>
                <a:lnTo>
                  <a:pt x="133730" y="1786509"/>
                </a:lnTo>
                <a:lnTo>
                  <a:pt x="218948" y="1810258"/>
                </a:lnTo>
                <a:lnTo>
                  <a:pt x="3122929" y="1810258"/>
                </a:lnTo>
                <a:lnTo>
                  <a:pt x="3208147" y="1786509"/>
                </a:lnTo>
                <a:lnTo>
                  <a:pt x="3277743" y="1721865"/>
                </a:lnTo>
                <a:lnTo>
                  <a:pt x="3324605" y="1625980"/>
                </a:lnTo>
                <a:lnTo>
                  <a:pt x="3341751" y="1508505"/>
                </a:lnTo>
                <a:lnTo>
                  <a:pt x="3341751" y="301751"/>
                </a:lnTo>
                <a:lnTo>
                  <a:pt x="3324605" y="184276"/>
                </a:lnTo>
                <a:lnTo>
                  <a:pt x="3277743" y="88391"/>
                </a:lnTo>
                <a:lnTo>
                  <a:pt x="3208147" y="23749"/>
                </a:lnTo>
                <a:lnTo>
                  <a:pt x="3122929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48650" y="1344929"/>
            <a:ext cx="3342004" cy="1812925"/>
          </a:xfrm>
          <a:custGeom>
            <a:avLst/>
            <a:gdLst/>
            <a:ahLst/>
            <a:cxnLst/>
            <a:rect l="l" t="t" r="r" b="b"/>
            <a:pathLst>
              <a:path w="3342004" h="1812925">
                <a:moveTo>
                  <a:pt x="0" y="302133"/>
                </a:moveTo>
                <a:lnTo>
                  <a:pt x="17145" y="184531"/>
                </a:lnTo>
                <a:lnTo>
                  <a:pt x="64134" y="88519"/>
                </a:lnTo>
                <a:lnTo>
                  <a:pt x="133730" y="23749"/>
                </a:lnTo>
                <a:lnTo>
                  <a:pt x="218948" y="0"/>
                </a:lnTo>
                <a:lnTo>
                  <a:pt x="3122929" y="0"/>
                </a:lnTo>
                <a:lnTo>
                  <a:pt x="3208147" y="23749"/>
                </a:lnTo>
                <a:lnTo>
                  <a:pt x="3277616" y="88519"/>
                </a:lnTo>
                <a:lnTo>
                  <a:pt x="3324605" y="184531"/>
                </a:lnTo>
                <a:lnTo>
                  <a:pt x="3341751" y="302133"/>
                </a:lnTo>
                <a:lnTo>
                  <a:pt x="3341751" y="1510665"/>
                </a:lnTo>
                <a:lnTo>
                  <a:pt x="3324605" y="1628267"/>
                </a:lnTo>
                <a:lnTo>
                  <a:pt x="3277616" y="1724279"/>
                </a:lnTo>
                <a:lnTo>
                  <a:pt x="3208147" y="1789049"/>
                </a:lnTo>
                <a:lnTo>
                  <a:pt x="3122929" y="1812798"/>
                </a:lnTo>
                <a:lnTo>
                  <a:pt x="218948" y="1812798"/>
                </a:lnTo>
                <a:lnTo>
                  <a:pt x="133730" y="1789049"/>
                </a:lnTo>
                <a:lnTo>
                  <a:pt x="64134" y="1724279"/>
                </a:lnTo>
                <a:lnTo>
                  <a:pt x="17145" y="1628267"/>
                </a:lnTo>
                <a:lnTo>
                  <a:pt x="0" y="1510665"/>
                </a:lnTo>
                <a:lnTo>
                  <a:pt x="0" y="3021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646" y="288861"/>
            <a:ext cx="464870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1.jpg" /><Relationship Id="rId5" Type="http://schemas.openxmlformats.org/officeDocument/2006/relationships/image" Target="../media/image30.jpg" /><Relationship Id="rId4" Type="http://schemas.openxmlformats.org/officeDocument/2006/relationships/image" Target="../media/image29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4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8.jpg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2.jpg" /><Relationship Id="rId4" Type="http://schemas.openxmlformats.org/officeDocument/2006/relationships/image" Target="../media/image21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34783" y="3830573"/>
            <a:ext cx="4563745" cy="239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080" marR="374650" indent="-100901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262626"/>
                </a:solidFill>
                <a:latin typeface="Calibri"/>
                <a:cs typeface="Calibri"/>
              </a:rPr>
              <a:t>ALCALDIA</a:t>
            </a:r>
            <a:r>
              <a:rPr sz="3200" b="1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262626"/>
                </a:solidFill>
                <a:latin typeface="Calibri"/>
                <a:cs typeface="Calibri"/>
              </a:rPr>
              <a:t>LOCAL</a:t>
            </a:r>
            <a:r>
              <a:rPr sz="3200" b="1" spc="-3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262626"/>
                </a:solidFill>
                <a:latin typeface="Calibri"/>
                <a:cs typeface="Calibri"/>
              </a:rPr>
              <a:t>RAFAEL </a:t>
            </a:r>
            <a:r>
              <a:rPr sz="3200" b="1" spc="-71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62626"/>
                </a:solidFill>
                <a:latin typeface="Calibri"/>
                <a:cs typeface="Calibri"/>
              </a:rPr>
              <a:t>URIBE URIBE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2272030">
              <a:lnSpc>
                <a:spcPct val="100000"/>
              </a:lnSpc>
            </a:pP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Diciembre</a:t>
            </a:r>
            <a:r>
              <a:rPr sz="2800" spc="-9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C000"/>
                </a:solidFill>
                <a:latin typeface="Calibri"/>
                <a:cs typeface="Calibri"/>
              </a:rPr>
              <a:t>2021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51955" y="1370965"/>
            <a:ext cx="40424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C00000"/>
                </a:solidFill>
              </a:rPr>
              <a:t>Avance</a:t>
            </a:r>
            <a:r>
              <a:rPr sz="3600" spc="-7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Presupuestos </a:t>
            </a:r>
            <a:r>
              <a:rPr sz="3600" spc="-800" dirty="0">
                <a:solidFill>
                  <a:srgbClr val="C00000"/>
                </a:solidFill>
              </a:rPr>
              <a:t> </a:t>
            </a:r>
            <a:r>
              <a:rPr sz="3600" spc="-15" dirty="0">
                <a:solidFill>
                  <a:srgbClr val="C00000"/>
                </a:solidFill>
              </a:rPr>
              <a:t>Participativos</a:t>
            </a:r>
            <a:r>
              <a:rPr sz="3600" spc="25" dirty="0">
                <a:solidFill>
                  <a:srgbClr val="C00000"/>
                </a:solidFill>
              </a:rPr>
              <a:t> </a:t>
            </a:r>
            <a:r>
              <a:rPr sz="3600" spc="-25" dirty="0">
                <a:solidFill>
                  <a:srgbClr val="C00000"/>
                </a:solidFill>
              </a:rPr>
              <a:t>Fase</a:t>
            </a:r>
            <a:r>
              <a:rPr sz="3600" spc="-5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II </a:t>
            </a:r>
            <a:r>
              <a:rPr sz="3600" spc="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2021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2120" y="4577079"/>
            <a:ext cx="7538720" cy="1899920"/>
          </a:xfrm>
          <a:custGeom>
            <a:avLst/>
            <a:gdLst/>
            <a:ahLst/>
            <a:cxnLst/>
            <a:rect l="l" t="t" r="r" b="b"/>
            <a:pathLst>
              <a:path w="7538720" h="1899920">
                <a:moveTo>
                  <a:pt x="7538720" y="0"/>
                </a:moveTo>
                <a:lnTo>
                  <a:pt x="0" y="0"/>
                </a:lnTo>
                <a:lnTo>
                  <a:pt x="0" y="1899920"/>
                </a:lnTo>
                <a:lnTo>
                  <a:pt x="7538720" y="1899920"/>
                </a:lnTo>
                <a:lnTo>
                  <a:pt x="75387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1320" y="4526279"/>
            <a:ext cx="7640320" cy="2001520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391160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3080"/>
              </a:spcBef>
            </a:pPr>
            <a:r>
              <a:rPr sz="4000" spc="-30" dirty="0">
                <a:solidFill>
                  <a:srgbClr val="FFFFFF"/>
                </a:solidFill>
                <a:latin typeface="Calibri Light"/>
                <a:cs typeface="Calibri Light"/>
              </a:rPr>
              <a:t>EVIDENCIAS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2423160"/>
            <a:ext cx="3794759" cy="201168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19320" y="5694679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524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7340" y="322579"/>
            <a:ext cx="3794760" cy="6426200"/>
            <a:chOff x="307340" y="322579"/>
            <a:chExt cx="3794760" cy="6426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340" y="322579"/>
              <a:ext cx="3794760" cy="4109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080" y="4018279"/>
              <a:ext cx="3566160" cy="27305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196079" y="279400"/>
            <a:ext cx="7688580" cy="4112260"/>
            <a:chOff x="4196079" y="279400"/>
            <a:chExt cx="7688580" cy="41122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6079" y="322580"/>
              <a:ext cx="3797300" cy="20091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479" y="279400"/>
              <a:ext cx="3853179" cy="4112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52400"/>
            <a:ext cx="4704080" cy="31394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92779" y="152400"/>
            <a:ext cx="7495540" cy="6423660"/>
            <a:chOff x="3192779" y="152400"/>
            <a:chExt cx="7495540" cy="642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6200" y="152400"/>
              <a:ext cx="4262120" cy="31394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2779" y="3291839"/>
              <a:ext cx="4894580" cy="3284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379" y="0"/>
            <a:ext cx="11419840" cy="6858000"/>
          </a:xfrm>
          <a:custGeom>
            <a:avLst/>
            <a:gdLst/>
            <a:ahLst/>
            <a:cxnLst/>
            <a:rect l="l" t="t" r="r" b="b"/>
            <a:pathLst>
              <a:path w="11419840" h="6858000">
                <a:moveTo>
                  <a:pt x="11419840" y="0"/>
                </a:moveTo>
                <a:lnTo>
                  <a:pt x="0" y="0"/>
                </a:lnTo>
                <a:lnTo>
                  <a:pt x="0" y="6858000"/>
                </a:lnTo>
                <a:lnTo>
                  <a:pt x="11419840" y="6858000"/>
                </a:lnTo>
                <a:lnTo>
                  <a:pt x="11419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5289" y="1753869"/>
            <a:ext cx="645477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800" spc="-30" dirty="0">
                <a:solidFill>
                  <a:srgbClr val="FFC000"/>
                </a:solidFill>
              </a:rPr>
              <a:t>GRACIAS</a:t>
            </a:r>
            <a:endParaRPr sz="13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4579" y="5123179"/>
            <a:ext cx="2123439" cy="1087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8380" y="937260"/>
            <a:ext cx="652779" cy="6502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11760"/>
            <a:ext cx="6096000" cy="502920"/>
          </a:xfrm>
          <a:custGeom>
            <a:avLst/>
            <a:gdLst/>
            <a:ahLst/>
            <a:cxnLst/>
            <a:rect l="l" t="t" r="r" b="b"/>
            <a:pathLst>
              <a:path w="6096000" h="502920">
                <a:moveTo>
                  <a:pt x="6096000" y="0"/>
                </a:moveTo>
                <a:lnTo>
                  <a:pt x="0" y="0"/>
                </a:lnTo>
                <a:lnTo>
                  <a:pt x="0" y="502920"/>
                </a:lnTo>
                <a:lnTo>
                  <a:pt x="6096000" y="502920"/>
                </a:lnTo>
                <a:lnTo>
                  <a:pt x="6096000" y="0"/>
                </a:lnTo>
                <a:close/>
              </a:path>
            </a:pathLst>
          </a:custGeom>
          <a:solidFill>
            <a:srgbClr val="E60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0042" y="178053"/>
            <a:ext cx="4953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Modificación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Cronograma</a:t>
            </a:r>
            <a:r>
              <a:rPr sz="24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General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080" y="2926079"/>
            <a:ext cx="1290320" cy="11125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0800" rIns="0" bIns="0" rtlCol="0">
            <a:spAutoFit/>
          </a:bodyPr>
          <a:lstStyle/>
          <a:p>
            <a:pPr marL="73025" marR="64135">
              <a:lnSpc>
                <a:spcPts val="1760"/>
              </a:lnSpc>
              <a:spcBef>
                <a:spcPts val="4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ón 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evaluadores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rúbrica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1400" y="2397760"/>
            <a:ext cx="254000" cy="251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62579" y="2540000"/>
            <a:ext cx="1292860" cy="11150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40640">
              <a:lnSpc>
                <a:spcPts val="1839"/>
              </a:lnSpc>
              <a:spcBef>
                <a:spcPts val="21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Registro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40640">
              <a:lnSpc>
                <a:spcPts val="1839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propuestas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8420" y="2011679"/>
            <a:ext cx="251459" cy="254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396740" y="2156460"/>
            <a:ext cx="1270000" cy="1112520"/>
          </a:xfrm>
          <a:custGeom>
            <a:avLst/>
            <a:gdLst/>
            <a:ahLst/>
            <a:cxnLst/>
            <a:rect l="l" t="t" r="r" b="b"/>
            <a:pathLst>
              <a:path w="1270000" h="1112520">
                <a:moveTo>
                  <a:pt x="1270000" y="0"/>
                </a:moveTo>
                <a:lnTo>
                  <a:pt x="0" y="0"/>
                </a:lnTo>
                <a:lnTo>
                  <a:pt x="0" y="1112520"/>
                </a:lnTo>
                <a:lnTo>
                  <a:pt x="1270000" y="1112520"/>
                </a:lnTo>
                <a:lnTo>
                  <a:pt x="1270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6015" y="2170048"/>
            <a:ext cx="940435" cy="71691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Revisión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técnica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opue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2900" y="1628139"/>
            <a:ext cx="251460" cy="2514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51220" y="1772920"/>
            <a:ext cx="1292860" cy="111252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49530" rIns="0" bIns="0" rtlCol="0">
            <a:spAutoFit/>
          </a:bodyPr>
          <a:lstStyle/>
          <a:p>
            <a:pPr marL="62230" marR="187325">
              <a:lnSpc>
                <a:spcPts val="1760"/>
              </a:lnSpc>
              <a:spcBef>
                <a:spcPts val="3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Priorización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7380" y="1242060"/>
            <a:ext cx="251460" cy="2540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05700" y="1386839"/>
            <a:ext cx="1270000" cy="111252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2603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Priorización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1859" y="858519"/>
            <a:ext cx="251460" cy="2514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014459" y="1003300"/>
            <a:ext cx="1363980" cy="111252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47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Consolidación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5080" y="4081779"/>
            <a:ext cx="1290320" cy="452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67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Julio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−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ts val="1889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Octubre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2579" y="3726179"/>
            <a:ext cx="1292860" cy="670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Calibri"/>
                <a:cs typeface="Calibri"/>
              </a:rPr>
              <a:t>23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agosto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−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octubre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2459" y="3340100"/>
            <a:ext cx="1292860" cy="723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6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latin typeface="Calibri"/>
                <a:cs typeface="Calibri"/>
              </a:rPr>
              <a:t>23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agosto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17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Octubre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51220" y="2956560"/>
            <a:ext cx="1292860" cy="721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239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70"/>
              </a:spcBef>
            </a:pPr>
            <a:r>
              <a:rPr sz="1800" dirty="0">
                <a:latin typeface="Calibri"/>
                <a:cs typeface="Calibri"/>
              </a:rPr>
              <a:t>18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Octubre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2519" y="2595879"/>
            <a:ext cx="1292860" cy="721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1755" rIns="0" bIns="0" rtlCol="0">
            <a:spAutoFit/>
          </a:bodyPr>
          <a:lstStyle/>
          <a:p>
            <a:pPr marL="92075" marR="161290">
              <a:lnSpc>
                <a:spcPct val="100000"/>
              </a:lnSpc>
              <a:spcBef>
                <a:spcPts val="565"/>
              </a:spcBef>
            </a:pPr>
            <a:r>
              <a:rPr sz="1800" dirty="0">
                <a:latin typeface="Calibri"/>
                <a:cs typeface="Calibri"/>
              </a:rPr>
              <a:t>1 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iemb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39859" y="2214879"/>
            <a:ext cx="1290320" cy="723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latin typeface="Calibri"/>
                <a:cs typeface="Calibri"/>
              </a:rPr>
              <a:t>22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Noviembre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5080" y="4757420"/>
            <a:ext cx="9055100" cy="37084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PEDAGOGÍA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SENSIBILIZACIÓN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5080" y="5158740"/>
            <a:ext cx="9055100" cy="3683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INSCRIPCIÓN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CIUDADANOS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5015" y="1538604"/>
            <a:ext cx="2980690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niciati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ap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obada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ué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eta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de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ta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y</a:t>
            </a:r>
            <a:r>
              <a:rPr sz="2000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ió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r>
              <a:rPr sz="20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u="heavy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ecto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3345"/>
              </a:lnSpc>
            </a:pP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231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560" y="77470"/>
            <a:ext cx="71837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6715" marR="5080" indent="-2914015">
              <a:lnSpc>
                <a:spcPct val="100000"/>
              </a:lnSpc>
              <a:spcBef>
                <a:spcPts val="100"/>
              </a:spcBef>
            </a:pPr>
            <a:r>
              <a:rPr sz="3200" spc="-135" dirty="0">
                <a:solidFill>
                  <a:srgbClr val="000000"/>
                </a:solidFill>
                <a:latin typeface="Arial"/>
                <a:cs typeface="Arial"/>
              </a:rPr>
              <a:t>PRESUPUESTOS</a:t>
            </a:r>
            <a:r>
              <a:rPr sz="3200" spc="-5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000000"/>
                </a:solidFill>
                <a:latin typeface="Arial"/>
                <a:cs typeface="Arial"/>
              </a:rPr>
              <a:t>PARTICIPATIVOS</a:t>
            </a:r>
            <a:r>
              <a:rPr sz="3200" spc="-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000000"/>
                </a:solidFill>
                <a:latin typeface="Arial"/>
                <a:cs typeface="Arial"/>
              </a:rPr>
              <a:t>2021 </a:t>
            </a:r>
            <a:r>
              <a:rPr sz="3200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000000"/>
                </a:solidFill>
                <a:latin typeface="Arial"/>
                <a:cs typeface="Arial"/>
              </a:rPr>
              <a:t>FASE</a:t>
            </a:r>
            <a:r>
              <a:rPr sz="32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000000"/>
                </a:solidFill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9500" y="332740"/>
            <a:ext cx="256540" cy="345440"/>
          </a:xfrm>
          <a:custGeom>
            <a:avLst/>
            <a:gdLst/>
            <a:ahLst/>
            <a:cxnLst/>
            <a:rect l="l" t="t" r="r" b="b"/>
            <a:pathLst>
              <a:path w="256539" h="345440">
                <a:moveTo>
                  <a:pt x="128016" y="0"/>
                </a:moveTo>
                <a:lnTo>
                  <a:pt x="0" y="0"/>
                </a:lnTo>
                <a:lnTo>
                  <a:pt x="128016" y="345312"/>
                </a:lnTo>
                <a:lnTo>
                  <a:pt x="256031" y="345312"/>
                </a:lnTo>
                <a:lnTo>
                  <a:pt x="1280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1400" y="332740"/>
            <a:ext cx="256540" cy="345440"/>
          </a:xfrm>
          <a:custGeom>
            <a:avLst/>
            <a:gdLst/>
            <a:ahLst/>
            <a:cxnLst/>
            <a:rect l="l" t="t" r="r" b="b"/>
            <a:pathLst>
              <a:path w="256540" h="345440">
                <a:moveTo>
                  <a:pt x="128016" y="0"/>
                </a:moveTo>
                <a:lnTo>
                  <a:pt x="0" y="0"/>
                </a:lnTo>
                <a:lnTo>
                  <a:pt x="128016" y="345312"/>
                </a:lnTo>
                <a:lnTo>
                  <a:pt x="256031" y="345312"/>
                </a:lnTo>
                <a:lnTo>
                  <a:pt x="1280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119" y="1521460"/>
            <a:ext cx="3093720" cy="1598930"/>
          </a:xfrm>
          <a:custGeom>
            <a:avLst/>
            <a:gdLst/>
            <a:ahLst/>
            <a:cxnLst/>
            <a:rect l="l" t="t" r="r" b="b"/>
            <a:pathLst>
              <a:path w="3093720" h="1598930">
                <a:moveTo>
                  <a:pt x="2991231" y="0"/>
                </a:moveTo>
                <a:lnTo>
                  <a:pt x="101968" y="0"/>
                </a:lnTo>
                <a:lnTo>
                  <a:pt x="62280" y="20954"/>
                </a:lnTo>
                <a:lnTo>
                  <a:pt x="29870" y="78104"/>
                </a:lnTo>
                <a:lnTo>
                  <a:pt x="8013" y="162813"/>
                </a:lnTo>
                <a:lnTo>
                  <a:pt x="0" y="266445"/>
                </a:lnTo>
                <a:lnTo>
                  <a:pt x="0" y="1332484"/>
                </a:lnTo>
                <a:lnTo>
                  <a:pt x="8013" y="1436115"/>
                </a:lnTo>
                <a:lnTo>
                  <a:pt x="29870" y="1520825"/>
                </a:lnTo>
                <a:lnTo>
                  <a:pt x="62280" y="1577975"/>
                </a:lnTo>
                <a:lnTo>
                  <a:pt x="101968" y="1598929"/>
                </a:lnTo>
                <a:lnTo>
                  <a:pt x="2991231" y="1598929"/>
                </a:lnTo>
                <a:lnTo>
                  <a:pt x="3030982" y="1577975"/>
                </a:lnTo>
                <a:lnTo>
                  <a:pt x="3063367" y="1520825"/>
                </a:lnTo>
                <a:lnTo>
                  <a:pt x="3085210" y="1436115"/>
                </a:lnTo>
                <a:lnTo>
                  <a:pt x="3093212" y="1332484"/>
                </a:lnTo>
                <a:lnTo>
                  <a:pt x="3093212" y="266445"/>
                </a:lnTo>
                <a:lnTo>
                  <a:pt x="3085210" y="162813"/>
                </a:lnTo>
                <a:lnTo>
                  <a:pt x="3063367" y="78104"/>
                </a:lnTo>
                <a:lnTo>
                  <a:pt x="3030982" y="20954"/>
                </a:lnTo>
                <a:lnTo>
                  <a:pt x="299123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9469" y="1610995"/>
            <a:ext cx="2738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1788160" algn="l"/>
                <a:tab pos="2466340" algn="l"/>
              </a:tabLst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í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	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cc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ión	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lec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0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469" y="2265997"/>
            <a:ext cx="1303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Presenciales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3110" y="2265997"/>
            <a:ext cx="7861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  <a:tabLst>
                <a:tab pos="657860" algn="l"/>
              </a:tabLst>
            </a:pPr>
            <a:r>
              <a:rPr sz="2400" b="1" dirty="0">
                <a:latin typeface="Calibri"/>
                <a:cs typeface="Calibri"/>
              </a:rPr>
              <a:t>21	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2581655"/>
            <a:ext cx="270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2560" algn="l"/>
              </a:tabLst>
            </a:pPr>
            <a:r>
              <a:rPr sz="2000" dirty="0">
                <a:latin typeface="Calibri"/>
                <a:cs typeface="Calibri"/>
              </a:rPr>
              <a:t>Virtuales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24	</a:t>
            </a:r>
            <a:r>
              <a:rPr sz="2400" b="1" spc="-40" dirty="0">
                <a:latin typeface="Calibri"/>
                <a:cs typeface="Calibri"/>
              </a:rPr>
              <a:t>¨Total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45”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55720" y="2029460"/>
            <a:ext cx="543560" cy="584200"/>
          </a:xfrm>
          <a:custGeom>
            <a:avLst/>
            <a:gdLst/>
            <a:ahLst/>
            <a:cxnLst/>
            <a:rect l="l" t="t" r="r" b="b"/>
            <a:pathLst>
              <a:path w="543560" h="584200">
                <a:moveTo>
                  <a:pt x="271525" y="0"/>
                </a:moveTo>
                <a:lnTo>
                  <a:pt x="271525" y="116839"/>
                </a:lnTo>
                <a:lnTo>
                  <a:pt x="0" y="116839"/>
                </a:lnTo>
                <a:lnTo>
                  <a:pt x="0" y="467105"/>
                </a:lnTo>
                <a:lnTo>
                  <a:pt x="271525" y="467105"/>
                </a:lnTo>
                <a:lnTo>
                  <a:pt x="271525" y="583945"/>
                </a:lnTo>
                <a:lnTo>
                  <a:pt x="543051" y="291973"/>
                </a:lnTo>
                <a:lnTo>
                  <a:pt x="27152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472940" y="1485900"/>
            <a:ext cx="2722245" cy="1612265"/>
            <a:chOff x="4472940" y="1485900"/>
            <a:chExt cx="2722245" cy="1612265"/>
          </a:xfrm>
        </p:grpSpPr>
        <p:sp>
          <p:nvSpPr>
            <p:cNvPr id="13" name="object 13"/>
            <p:cNvSpPr/>
            <p:nvPr/>
          </p:nvSpPr>
          <p:spPr>
            <a:xfrm>
              <a:off x="4472940" y="1490980"/>
              <a:ext cx="2722245" cy="1599565"/>
            </a:xfrm>
            <a:custGeom>
              <a:avLst/>
              <a:gdLst/>
              <a:ahLst/>
              <a:cxnLst/>
              <a:rect l="l" t="t" r="r" b="b"/>
              <a:pathLst>
                <a:path w="2722245" h="1599564">
                  <a:moveTo>
                    <a:pt x="2543937" y="0"/>
                  </a:moveTo>
                  <a:lnTo>
                    <a:pt x="178308" y="0"/>
                  </a:lnTo>
                  <a:lnTo>
                    <a:pt x="108838" y="20955"/>
                  </a:lnTo>
                  <a:lnTo>
                    <a:pt x="52197" y="78105"/>
                  </a:lnTo>
                  <a:lnTo>
                    <a:pt x="13970" y="162814"/>
                  </a:lnTo>
                  <a:lnTo>
                    <a:pt x="0" y="266573"/>
                  </a:lnTo>
                  <a:lnTo>
                    <a:pt x="0" y="1332992"/>
                  </a:lnTo>
                  <a:lnTo>
                    <a:pt x="13970" y="1436751"/>
                  </a:lnTo>
                  <a:lnTo>
                    <a:pt x="52197" y="1521460"/>
                  </a:lnTo>
                  <a:lnTo>
                    <a:pt x="108838" y="1578610"/>
                  </a:lnTo>
                  <a:lnTo>
                    <a:pt x="178308" y="1599565"/>
                  </a:lnTo>
                  <a:lnTo>
                    <a:pt x="2543937" y="1599565"/>
                  </a:lnTo>
                  <a:lnTo>
                    <a:pt x="2613279" y="1578610"/>
                  </a:lnTo>
                  <a:lnTo>
                    <a:pt x="2669920" y="1521460"/>
                  </a:lnTo>
                  <a:lnTo>
                    <a:pt x="2708148" y="1436751"/>
                  </a:lnTo>
                  <a:lnTo>
                    <a:pt x="2722244" y="1332992"/>
                  </a:lnTo>
                  <a:lnTo>
                    <a:pt x="2722244" y="266573"/>
                  </a:lnTo>
                  <a:lnTo>
                    <a:pt x="2708148" y="162814"/>
                  </a:lnTo>
                  <a:lnTo>
                    <a:pt x="2669920" y="78105"/>
                  </a:lnTo>
                  <a:lnTo>
                    <a:pt x="2613279" y="20955"/>
                  </a:lnTo>
                  <a:lnTo>
                    <a:pt x="254393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0090" y="1492250"/>
              <a:ext cx="2559685" cy="1599565"/>
            </a:xfrm>
            <a:custGeom>
              <a:avLst/>
              <a:gdLst/>
              <a:ahLst/>
              <a:cxnLst/>
              <a:rect l="l" t="t" r="r" b="b"/>
              <a:pathLst>
                <a:path w="2559684" h="1599564">
                  <a:moveTo>
                    <a:pt x="0" y="266573"/>
                  </a:moveTo>
                  <a:lnTo>
                    <a:pt x="13208" y="162813"/>
                  </a:lnTo>
                  <a:lnTo>
                    <a:pt x="49149" y="78104"/>
                  </a:lnTo>
                  <a:lnTo>
                    <a:pt x="102362" y="20954"/>
                  </a:lnTo>
                  <a:lnTo>
                    <a:pt x="167639" y="0"/>
                  </a:lnTo>
                  <a:lnTo>
                    <a:pt x="2392044" y="0"/>
                  </a:lnTo>
                  <a:lnTo>
                    <a:pt x="2457323" y="20954"/>
                  </a:lnTo>
                  <a:lnTo>
                    <a:pt x="2510536" y="78104"/>
                  </a:lnTo>
                  <a:lnTo>
                    <a:pt x="2546477" y="162813"/>
                  </a:lnTo>
                  <a:lnTo>
                    <a:pt x="2559685" y="266573"/>
                  </a:lnTo>
                  <a:lnTo>
                    <a:pt x="2559685" y="1332991"/>
                  </a:lnTo>
                  <a:lnTo>
                    <a:pt x="2546477" y="1436751"/>
                  </a:lnTo>
                  <a:lnTo>
                    <a:pt x="2510536" y="1521460"/>
                  </a:lnTo>
                  <a:lnTo>
                    <a:pt x="2457323" y="1578610"/>
                  </a:lnTo>
                  <a:lnTo>
                    <a:pt x="2392044" y="1599564"/>
                  </a:lnTo>
                  <a:lnTo>
                    <a:pt x="167639" y="1599564"/>
                  </a:lnTo>
                  <a:lnTo>
                    <a:pt x="102362" y="1578610"/>
                  </a:lnTo>
                  <a:lnTo>
                    <a:pt x="49149" y="1521460"/>
                  </a:lnTo>
                  <a:lnTo>
                    <a:pt x="13208" y="1436751"/>
                  </a:lnTo>
                  <a:lnTo>
                    <a:pt x="0" y="1332991"/>
                  </a:lnTo>
                  <a:lnTo>
                    <a:pt x="0" y="26657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79264" y="1554098"/>
            <a:ext cx="213423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nsc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r>
              <a:rPr sz="20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pla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</a:t>
            </a:r>
            <a:r>
              <a:rPr sz="20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or</a:t>
            </a:r>
            <a:r>
              <a:rPr sz="20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Gabo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3345"/>
              </a:lnSpc>
            </a:pP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311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10119" y="1993900"/>
            <a:ext cx="541020" cy="581660"/>
          </a:xfrm>
          <a:custGeom>
            <a:avLst/>
            <a:gdLst/>
            <a:ahLst/>
            <a:cxnLst/>
            <a:rect l="l" t="t" r="r" b="b"/>
            <a:pathLst>
              <a:path w="541020" h="581660">
                <a:moveTo>
                  <a:pt x="270255" y="0"/>
                </a:moveTo>
                <a:lnTo>
                  <a:pt x="270255" y="116332"/>
                </a:lnTo>
                <a:lnTo>
                  <a:pt x="0" y="116332"/>
                </a:lnTo>
                <a:lnTo>
                  <a:pt x="0" y="465074"/>
                </a:lnTo>
                <a:lnTo>
                  <a:pt x="270255" y="465074"/>
                </a:lnTo>
                <a:lnTo>
                  <a:pt x="270255" y="581405"/>
                </a:lnTo>
                <a:lnTo>
                  <a:pt x="540511" y="290702"/>
                </a:lnTo>
                <a:lnTo>
                  <a:pt x="27025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55039" y="3629659"/>
            <a:ext cx="4286885" cy="2120265"/>
            <a:chOff x="955039" y="3629659"/>
            <a:chExt cx="4286885" cy="2120265"/>
          </a:xfrm>
        </p:grpSpPr>
        <p:sp>
          <p:nvSpPr>
            <p:cNvPr id="18" name="object 18"/>
            <p:cNvSpPr/>
            <p:nvPr/>
          </p:nvSpPr>
          <p:spPr>
            <a:xfrm>
              <a:off x="955039" y="3629659"/>
              <a:ext cx="4256405" cy="2097405"/>
            </a:xfrm>
            <a:custGeom>
              <a:avLst/>
              <a:gdLst/>
              <a:ahLst/>
              <a:cxnLst/>
              <a:rect l="l" t="t" r="r" b="b"/>
              <a:pathLst>
                <a:path w="4256405" h="2097404">
                  <a:moveTo>
                    <a:pt x="3977132" y="0"/>
                  </a:moveTo>
                  <a:lnTo>
                    <a:pt x="278777" y="0"/>
                  </a:lnTo>
                  <a:lnTo>
                    <a:pt x="170256" y="27431"/>
                  </a:lnTo>
                  <a:lnTo>
                    <a:pt x="81648" y="102362"/>
                  </a:lnTo>
                  <a:lnTo>
                    <a:pt x="21907" y="213487"/>
                  </a:lnTo>
                  <a:lnTo>
                    <a:pt x="0" y="349503"/>
                  </a:lnTo>
                  <a:lnTo>
                    <a:pt x="0" y="1747646"/>
                  </a:lnTo>
                  <a:lnTo>
                    <a:pt x="21907" y="1883664"/>
                  </a:lnTo>
                  <a:lnTo>
                    <a:pt x="81648" y="1994776"/>
                  </a:lnTo>
                  <a:lnTo>
                    <a:pt x="170256" y="2069693"/>
                  </a:lnTo>
                  <a:lnTo>
                    <a:pt x="278777" y="2097163"/>
                  </a:lnTo>
                  <a:lnTo>
                    <a:pt x="3977132" y="2097163"/>
                  </a:lnTo>
                  <a:lnTo>
                    <a:pt x="4085717" y="2069693"/>
                  </a:lnTo>
                  <a:lnTo>
                    <a:pt x="4174363" y="1994776"/>
                  </a:lnTo>
                  <a:lnTo>
                    <a:pt x="4234053" y="1883664"/>
                  </a:lnTo>
                  <a:lnTo>
                    <a:pt x="4256024" y="1747646"/>
                  </a:lnTo>
                  <a:lnTo>
                    <a:pt x="4256024" y="349503"/>
                  </a:lnTo>
                  <a:lnTo>
                    <a:pt x="4234053" y="213487"/>
                  </a:lnTo>
                  <a:lnTo>
                    <a:pt x="4174363" y="102362"/>
                  </a:lnTo>
                  <a:lnTo>
                    <a:pt x="4085717" y="27431"/>
                  </a:lnTo>
                  <a:lnTo>
                    <a:pt x="397713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9169" y="3643629"/>
              <a:ext cx="4256405" cy="2099945"/>
            </a:xfrm>
            <a:custGeom>
              <a:avLst/>
              <a:gdLst/>
              <a:ahLst/>
              <a:cxnLst/>
              <a:rect l="l" t="t" r="r" b="b"/>
              <a:pathLst>
                <a:path w="4256405" h="2099945">
                  <a:moveTo>
                    <a:pt x="0" y="350012"/>
                  </a:moveTo>
                  <a:lnTo>
                    <a:pt x="21907" y="213741"/>
                  </a:lnTo>
                  <a:lnTo>
                    <a:pt x="81648" y="102489"/>
                  </a:lnTo>
                  <a:lnTo>
                    <a:pt x="170256" y="27559"/>
                  </a:lnTo>
                  <a:lnTo>
                    <a:pt x="278777" y="0"/>
                  </a:lnTo>
                  <a:lnTo>
                    <a:pt x="3977131" y="0"/>
                  </a:lnTo>
                  <a:lnTo>
                    <a:pt x="4085717" y="27559"/>
                  </a:lnTo>
                  <a:lnTo>
                    <a:pt x="4174363" y="102489"/>
                  </a:lnTo>
                  <a:lnTo>
                    <a:pt x="4234053" y="213741"/>
                  </a:lnTo>
                  <a:lnTo>
                    <a:pt x="4255897" y="350012"/>
                  </a:lnTo>
                  <a:lnTo>
                    <a:pt x="4255897" y="1749806"/>
                  </a:lnTo>
                  <a:lnTo>
                    <a:pt x="4234053" y="1885950"/>
                  </a:lnTo>
                  <a:lnTo>
                    <a:pt x="4174363" y="1997202"/>
                  </a:lnTo>
                  <a:lnTo>
                    <a:pt x="4085717" y="2072195"/>
                  </a:lnTo>
                  <a:lnTo>
                    <a:pt x="3977131" y="2099703"/>
                  </a:lnTo>
                  <a:lnTo>
                    <a:pt x="278777" y="2099703"/>
                  </a:lnTo>
                  <a:lnTo>
                    <a:pt x="170256" y="2072195"/>
                  </a:lnTo>
                  <a:lnTo>
                    <a:pt x="81648" y="1997202"/>
                  </a:lnTo>
                  <a:lnTo>
                    <a:pt x="21907" y="1885950"/>
                  </a:lnTo>
                  <a:lnTo>
                    <a:pt x="0" y="1749806"/>
                  </a:lnTo>
                  <a:lnTo>
                    <a:pt x="0" y="3500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2069" y="3850957"/>
            <a:ext cx="3691254" cy="167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1484" marR="5080" indent="-439420">
              <a:lnSpc>
                <a:spcPct val="100400"/>
              </a:lnSpc>
              <a:spcBef>
                <a:spcPts val="90"/>
              </a:spcBef>
              <a:tabLst>
                <a:tab pos="1744980" algn="l"/>
              </a:tabLst>
            </a:pP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Proceso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Rubrica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jornadas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virtuales	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todo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el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día 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C</a:t>
            </a:r>
            <a:r>
              <a:rPr sz="2000" spc="-55" dirty="0">
                <a:latin typeface="Trebuchet MS"/>
                <a:cs typeface="Trebuchet MS"/>
              </a:rPr>
              <a:t>a</a:t>
            </a:r>
            <a:r>
              <a:rPr sz="2000" spc="-70" dirty="0">
                <a:latin typeface="Trebuchet MS"/>
                <a:cs typeface="Trebuchet MS"/>
              </a:rPr>
              <a:t>l</a:t>
            </a:r>
            <a:r>
              <a:rPr sz="2000" spc="-55" dirty="0">
                <a:latin typeface="Trebuchet MS"/>
                <a:cs typeface="Trebuchet MS"/>
              </a:rPr>
              <a:t>i</a:t>
            </a:r>
            <a:r>
              <a:rPr sz="2000" spc="-60" dirty="0">
                <a:latin typeface="Trebuchet MS"/>
                <a:cs typeface="Trebuchet MS"/>
              </a:rPr>
              <a:t>f</a:t>
            </a:r>
            <a:r>
              <a:rPr sz="2000" spc="-55" dirty="0">
                <a:latin typeface="Trebuchet MS"/>
                <a:cs typeface="Trebuchet MS"/>
              </a:rPr>
              <a:t>ic</a:t>
            </a:r>
            <a:r>
              <a:rPr sz="2000" dirty="0">
                <a:latin typeface="Trebuchet MS"/>
                <a:cs typeface="Trebuchet MS"/>
              </a:rPr>
              <a:t>ó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CP</a:t>
            </a:r>
            <a:r>
              <a:rPr sz="2000" dirty="0">
                <a:latin typeface="Trebuchet MS"/>
                <a:cs typeface="Trebuchet MS"/>
              </a:rPr>
              <a:t>L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</a:t>
            </a:r>
            <a:r>
              <a:rPr sz="2000" spc="-55" dirty="0">
                <a:latin typeface="Trebuchet MS"/>
                <a:cs typeface="Trebuchet MS"/>
              </a:rPr>
              <a:t>n</a:t>
            </a:r>
            <a:r>
              <a:rPr sz="2000" spc="-70" dirty="0">
                <a:latin typeface="Trebuchet MS"/>
                <a:cs typeface="Trebuchet MS"/>
              </a:rPr>
              <a:t>s</a:t>
            </a:r>
            <a:r>
              <a:rPr sz="2000" spc="-55" dirty="0">
                <a:latin typeface="Trebuchet MS"/>
                <a:cs typeface="Trebuchet MS"/>
              </a:rPr>
              <a:t>tanci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de</a:t>
            </a:r>
            <a:endParaRPr sz="2000">
              <a:latin typeface="Trebuchet MS"/>
              <a:cs typeface="Trebuchet MS"/>
            </a:endParaRPr>
          </a:p>
          <a:p>
            <a:pPr marL="970280" marR="685800" indent="-276860">
              <a:lnSpc>
                <a:spcPct val="100000"/>
              </a:lnSpc>
            </a:pPr>
            <a:r>
              <a:rPr sz="2000" spc="-160" dirty="0">
                <a:latin typeface="Trebuchet MS"/>
                <a:cs typeface="Trebuchet MS"/>
              </a:rPr>
              <a:t>P</a:t>
            </a:r>
            <a:r>
              <a:rPr sz="2000" spc="-50" dirty="0">
                <a:latin typeface="Trebuchet MS"/>
                <a:cs typeface="Trebuchet MS"/>
              </a:rPr>
              <a:t>a</a:t>
            </a:r>
            <a:r>
              <a:rPr sz="2000" spc="-60" dirty="0">
                <a:latin typeface="Trebuchet MS"/>
                <a:cs typeface="Trebuchet MS"/>
              </a:rPr>
              <a:t>r</a:t>
            </a:r>
            <a:r>
              <a:rPr sz="2000" spc="-55" dirty="0">
                <a:latin typeface="Trebuchet MS"/>
                <a:cs typeface="Trebuchet MS"/>
              </a:rPr>
              <a:t>ticipació</a:t>
            </a:r>
            <a:r>
              <a:rPr sz="2000" dirty="0">
                <a:latin typeface="Trebuchet MS"/>
                <a:cs typeface="Trebuchet MS"/>
              </a:rPr>
              <a:t>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S</a:t>
            </a:r>
            <a:r>
              <a:rPr sz="2000" spc="-50" dirty="0">
                <a:latin typeface="Trebuchet MS"/>
                <a:cs typeface="Trebuchet MS"/>
              </a:rPr>
              <a:t>e</a:t>
            </a:r>
            <a:r>
              <a:rPr sz="2000" spc="-55" dirty="0">
                <a:latin typeface="Trebuchet MS"/>
                <a:cs typeface="Trebuchet MS"/>
              </a:rPr>
              <a:t>cto</a:t>
            </a:r>
            <a:r>
              <a:rPr sz="2000" dirty="0">
                <a:latin typeface="Trebuchet MS"/>
                <a:cs typeface="Trebuchet MS"/>
              </a:rPr>
              <a:t>r  </a:t>
            </a:r>
            <a:r>
              <a:rPr sz="2000" spc="-55" dirty="0">
                <a:latin typeface="Trebuchet MS"/>
                <a:cs typeface="Trebuchet MS"/>
              </a:rPr>
              <a:t>correspondiente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8209" y="3770312"/>
            <a:ext cx="396811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0"/>
              </a:spcBef>
            </a:pP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Después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u="heavy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los</a:t>
            </a: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Procesos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anteriores</a:t>
            </a:r>
            <a:endParaRPr sz="2000">
              <a:latin typeface="Trebuchet MS"/>
              <a:cs typeface="Trebuchet MS"/>
            </a:endParaRPr>
          </a:p>
          <a:p>
            <a:pPr marL="276860">
              <a:lnSpc>
                <a:spcPts val="3820"/>
              </a:lnSpc>
              <a:tabLst>
                <a:tab pos="1249680" algn="l"/>
                <a:tab pos="2979420" algn="l"/>
              </a:tabLst>
            </a:pP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quedan	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para</a:t>
            </a:r>
            <a:r>
              <a:rPr sz="2000" b="1" u="heavy" spc="-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Votación	</a:t>
            </a:r>
            <a:r>
              <a:rPr sz="3200" b="1" u="heavy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118</a:t>
            </a:r>
            <a:endParaRPr sz="320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  <a:spcBef>
                <a:spcPts val="40"/>
              </a:spcBef>
            </a:pPr>
            <a:r>
              <a:rPr sz="2000" b="1" spc="-65" dirty="0">
                <a:latin typeface="Trebuchet MS"/>
                <a:cs typeface="Trebuchet MS"/>
              </a:rPr>
              <a:t>S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ga</a:t>
            </a:r>
            <a:r>
              <a:rPr sz="2000" b="1" spc="-114" dirty="0">
                <a:latin typeface="Trebuchet MS"/>
                <a:cs typeface="Trebuchet MS"/>
              </a:rPr>
              <a:t>r</a:t>
            </a:r>
            <a:r>
              <a:rPr sz="2000" b="1" spc="-70" dirty="0">
                <a:latin typeface="Trebuchet MS"/>
                <a:cs typeface="Trebuchet MS"/>
              </a:rPr>
              <a:t>a</a:t>
            </a:r>
            <a:r>
              <a:rPr sz="2000" b="1" spc="-65" dirty="0">
                <a:latin typeface="Trebuchet MS"/>
                <a:cs typeface="Trebuchet MS"/>
              </a:rPr>
              <a:t>n</a:t>
            </a:r>
            <a:r>
              <a:rPr sz="2000" b="1" spc="-55" dirty="0">
                <a:latin typeface="Trebuchet MS"/>
                <a:cs typeface="Trebuchet MS"/>
              </a:rPr>
              <a:t>t</a:t>
            </a:r>
            <a:r>
              <a:rPr sz="2000" b="1" spc="-60" dirty="0">
                <a:latin typeface="Trebuchet MS"/>
                <a:cs typeface="Trebuchet MS"/>
              </a:rPr>
              <a:t>iz</a:t>
            </a:r>
            <a:r>
              <a:rPr sz="2000" b="1" spc="-70" dirty="0">
                <a:latin typeface="Trebuchet MS"/>
                <a:cs typeface="Trebuchet MS"/>
              </a:rPr>
              <a:t>a</a:t>
            </a:r>
            <a:r>
              <a:rPr sz="2000" b="1" spc="-114" dirty="0">
                <a:latin typeface="Trebuchet MS"/>
                <a:cs typeface="Trebuchet MS"/>
              </a:rPr>
              <a:t>r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m</a:t>
            </a:r>
            <a:r>
              <a:rPr sz="2000" b="1" spc="-70" dirty="0">
                <a:latin typeface="Trebuchet MS"/>
                <a:cs typeface="Trebuchet MS"/>
              </a:rPr>
              <a:t>á</a:t>
            </a:r>
            <a:r>
              <a:rPr sz="2000" b="1" dirty="0">
                <a:latin typeface="Trebuchet MS"/>
                <a:cs typeface="Trebuchet MS"/>
              </a:rPr>
              <a:t>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d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4</a:t>
            </a:r>
            <a:r>
              <a:rPr sz="2000" b="1" dirty="0">
                <a:latin typeface="Trebuchet MS"/>
                <a:cs typeface="Trebuchet MS"/>
              </a:rPr>
              <a:t>0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70" dirty="0">
                <a:latin typeface="Trebuchet MS"/>
                <a:cs typeface="Trebuchet MS"/>
              </a:rPr>
              <a:t>p</a:t>
            </a:r>
            <a:r>
              <a:rPr sz="2000" b="1" spc="-65" dirty="0">
                <a:latin typeface="Trebuchet MS"/>
                <a:cs typeface="Trebuchet MS"/>
              </a:rPr>
              <a:t>u</a:t>
            </a:r>
            <a:r>
              <a:rPr sz="2000" b="1" spc="-75" dirty="0">
                <a:latin typeface="Trebuchet MS"/>
                <a:cs typeface="Trebuchet MS"/>
              </a:rPr>
              <a:t>e</a:t>
            </a:r>
            <a:r>
              <a:rPr sz="2000" b="1" spc="-65" dirty="0">
                <a:latin typeface="Trebuchet MS"/>
                <a:cs typeface="Trebuchet MS"/>
              </a:rPr>
              <a:t>s</a:t>
            </a:r>
            <a:r>
              <a:rPr sz="2000" b="1" spc="-55" dirty="0">
                <a:latin typeface="Trebuchet MS"/>
                <a:cs typeface="Trebuchet MS"/>
              </a:rPr>
              <a:t>to</a:t>
            </a:r>
            <a:r>
              <a:rPr sz="2000" b="1" dirty="0"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  <a:p>
            <a:pPr marL="139700">
              <a:lnSpc>
                <a:spcPct val="100000"/>
              </a:lnSpc>
              <a:spcBef>
                <a:spcPts val="5"/>
              </a:spcBef>
            </a:pPr>
            <a:r>
              <a:rPr sz="2000" b="1" spc="-65" dirty="0">
                <a:latin typeface="Trebuchet MS"/>
                <a:cs typeface="Trebuchet MS"/>
              </a:rPr>
              <a:t>d</a:t>
            </a:r>
            <a:r>
              <a:rPr sz="2000" b="1" dirty="0">
                <a:latin typeface="Trebuchet MS"/>
                <a:cs typeface="Trebuchet MS"/>
              </a:rPr>
              <a:t>e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vot</a:t>
            </a:r>
            <a:r>
              <a:rPr sz="2000" b="1" spc="-70" dirty="0">
                <a:latin typeface="Trebuchet MS"/>
                <a:cs typeface="Trebuchet MS"/>
              </a:rPr>
              <a:t>a</a:t>
            </a:r>
            <a:r>
              <a:rPr sz="2000" b="1" spc="-65" dirty="0">
                <a:latin typeface="Trebuchet MS"/>
                <a:cs typeface="Trebuchet MS"/>
              </a:rPr>
              <a:t>c</a:t>
            </a:r>
            <a:r>
              <a:rPr sz="2000" b="1" spc="-60" dirty="0">
                <a:latin typeface="Trebuchet MS"/>
                <a:cs typeface="Trebuchet MS"/>
              </a:rPr>
              <a:t>i</a:t>
            </a:r>
            <a:r>
              <a:rPr sz="2000" b="1" spc="-55" dirty="0">
                <a:latin typeface="Trebuchet MS"/>
                <a:cs typeface="Trebuchet MS"/>
              </a:rPr>
              <a:t>ó</a:t>
            </a:r>
            <a:r>
              <a:rPr sz="2000" b="1" dirty="0">
                <a:latin typeface="Trebuchet MS"/>
                <a:cs typeface="Trebuchet MS"/>
              </a:rPr>
              <a:t>n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p</a:t>
            </a:r>
            <a:r>
              <a:rPr sz="2000" b="1" spc="-55" dirty="0">
                <a:latin typeface="Trebuchet MS"/>
                <a:cs typeface="Trebuchet MS"/>
              </a:rPr>
              <a:t>r</a:t>
            </a:r>
            <a:r>
              <a:rPr sz="2000" b="1" spc="-70" dirty="0">
                <a:latin typeface="Trebuchet MS"/>
                <a:cs typeface="Trebuchet MS"/>
              </a:rPr>
              <a:t>e</a:t>
            </a:r>
            <a:r>
              <a:rPr sz="2000" b="1" spc="-65" dirty="0">
                <a:latin typeface="Trebuchet MS"/>
                <a:cs typeface="Trebuchet MS"/>
              </a:rPr>
              <a:t>s</a:t>
            </a:r>
            <a:r>
              <a:rPr sz="2000" b="1" spc="-70" dirty="0">
                <a:latin typeface="Trebuchet MS"/>
                <a:cs typeface="Trebuchet MS"/>
              </a:rPr>
              <a:t>e</a:t>
            </a:r>
            <a:r>
              <a:rPr sz="2000" b="1" spc="-65" dirty="0">
                <a:latin typeface="Trebuchet MS"/>
                <a:cs typeface="Trebuchet MS"/>
              </a:rPr>
              <a:t>nc</a:t>
            </a:r>
            <a:r>
              <a:rPr sz="2000" b="1" spc="-60" dirty="0">
                <a:latin typeface="Trebuchet MS"/>
                <a:cs typeface="Trebuchet MS"/>
              </a:rPr>
              <a:t>i</a:t>
            </a:r>
            <a:r>
              <a:rPr sz="2000" b="1" spc="-70" dirty="0">
                <a:latin typeface="Trebuchet MS"/>
                <a:cs typeface="Trebuchet MS"/>
              </a:rPr>
              <a:t>ale</a:t>
            </a:r>
            <a:r>
              <a:rPr sz="2000" b="1" dirty="0">
                <a:latin typeface="Trebuchet MS"/>
                <a:cs typeface="Trebuchet MS"/>
              </a:rPr>
              <a:t>s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5" dirty="0">
                <a:latin typeface="Trebuchet MS"/>
                <a:cs typeface="Trebuchet MS"/>
              </a:rPr>
              <a:t>v</a:t>
            </a:r>
            <a:r>
              <a:rPr sz="2000" b="1" spc="-55" dirty="0">
                <a:latin typeface="Trebuchet MS"/>
                <a:cs typeface="Trebuchet MS"/>
              </a:rPr>
              <a:t>it</a:t>
            </a:r>
            <a:r>
              <a:rPr sz="2000" b="1" spc="-60" dirty="0">
                <a:latin typeface="Trebuchet MS"/>
                <a:cs typeface="Trebuchet MS"/>
              </a:rPr>
              <a:t>u</a:t>
            </a:r>
            <a:r>
              <a:rPr sz="2000" b="1" spc="-65" dirty="0">
                <a:latin typeface="Trebuchet MS"/>
                <a:cs typeface="Trebuchet MS"/>
              </a:rPr>
              <a:t>a</a:t>
            </a:r>
            <a:r>
              <a:rPr sz="2000" b="1" dirty="0">
                <a:latin typeface="Trebuchet MS"/>
                <a:cs typeface="Trebuchet MS"/>
              </a:rPr>
              <a:t>l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38800" y="4424553"/>
            <a:ext cx="1125220" cy="207010"/>
            <a:chOff x="5638800" y="4424553"/>
            <a:chExt cx="1125220" cy="207010"/>
          </a:xfrm>
        </p:grpSpPr>
        <p:sp>
          <p:nvSpPr>
            <p:cNvPr id="23" name="object 23"/>
            <p:cNvSpPr/>
            <p:nvPr/>
          </p:nvSpPr>
          <p:spPr>
            <a:xfrm>
              <a:off x="5645150" y="4430903"/>
              <a:ext cx="1112520" cy="194310"/>
            </a:xfrm>
            <a:custGeom>
              <a:avLst/>
              <a:gdLst/>
              <a:ahLst/>
              <a:cxnLst/>
              <a:rect l="l" t="t" r="r" b="b"/>
              <a:pathLst>
                <a:path w="1112520" h="194310">
                  <a:moveTo>
                    <a:pt x="1112520" y="0"/>
                  </a:moveTo>
                  <a:lnTo>
                    <a:pt x="0" y="0"/>
                  </a:lnTo>
                  <a:lnTo>
                    <a:pt x="0" y="194183"/>
                  </a:lnTo>
                  <a:lnTo>
                    <a:pt x="1112520" y="194183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45150" y="4430903"/>
              <a:ext cx="1112520" cy="194310"/>
            </a:xfrm>
            <a:custGeom>
              <a:avLst/>
              <a:gdLst/>
              <a:ahLst/>
              <a:cxnLst/>
              <a:rect l="l" t="t" r="r" b="b"/>
              <a:pathLst>
                <a:path w="1112520" h="194310">
                  <a:moveTo>
                    <a:pt x="0" y="0"/>
                  </a:moveTo>
                  <a:lnTo>
                    <a:pt x="1112520" y="0"/>
                  </a:lnTo>
                  <a:lnTo>
                    <a:pt x="1112520" y="194183"/>
                  </a:lnTo>
                  <a:lnTo>
                    <a:pt x="0" y="1941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38800" y="4715764"/>
            <a:ext cx="1125220" cy="207010"/>
            <a:chOff x="5638800" y="4715764"/>
            <a:chExt cx="1125220" cy="207010"/>
          </a:xfrm>
        </p:grpSpPr>
        <p:sp>
          <p:nvSpPr>
            <p:cNvPr id="26" name="object 26"/>
            <p:cNvSpPr/>
            <p:nvPr/>
          </p:nvSpPr>
          <p:spPr>
            <a:xfrm>
              <a:off x="5645150" y="4722114"/>
              <a:ext cx="1112520" cy="194310"/>
            </a:xfrm>
            <a:custGeom>
              <a:avLst/>
              <a:gdLst/>
              <a:ahLst/>
              <a:cxnLst/>
              <a:rect l="l" t="t" r="r" b="b"/>
              <a:pathLst>
                <a:path w="1112520" h="194310">
                  <a:moveTo>
                    <a:pt x="1112520" y="0"/>
                  </a:moveTo>
                  <a:lnTo>
                    <a:pt x="0" y="0"/>
                  </a:lnTo>
                  <a:lnTo>
                    <a:pt x="0" y="194183"/>
                  </a:lnTo>
                  <a:lnTo>
                    <a:pt x="1112520" y="194183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45150" y="4722114"/>
              <a:ext cx="1112520" cy="194310"/>
            </a:xfrm>
            <a:custGeom>
              <a:avLst/>
              <a:gdLst/>
              <a:ahLst/>
              <a:cxnLst/>
              <a:rect l="l" t="t" r="r" b="b"/>
              <a:pathLst>
                <a:path w="1112520" h="194310">
                  <a:moveTo>
                    <a:pt x="0" y="0"/>
                  </a:moveTo>
                  <a:lnTo>
                    <a:pt x="1112520" y="0"/>
                  </a:lnTo>
                  <a:lnTo>
                    <a:pt x="1112520" y="194183"/>
                  </a:lnTo>
                  <a:lnTo>
                    <a:pt x="0" y="1941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960" y="1125219"/>
            <a:ext cx="9652000" cy="5415280"/>
            <a:chOff x="1076960" y="1125219"/>
            <a:chExt cx="9652000" cy="5415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960" y="1125219"/>
              <a:ext cx="9652000" cy="54152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11777" y="3340378"/>
              <a:ext cx="393065" cy="1704975"/>
            </a:xfrm>
            <a:custGeom>
              <a:avLst/>
              <a:gdLst/>
              <a:ahLst/>
              <a:cxnLst/>
              <a:rect l="l" t="t" r="r" b="b"/>
              <a:pathLst>
                <a:path w="393064" h="1704975">
                  <a:moveTo>
                    <a:pt x="0" y="1704686"/>
                  </a:moveTo>
                  <a:lnTo>
                    <a:pt x="392818" y="1704686"/>
                  </a:lnTo>
                  <a:lnTo>
                    <a:pt x="392818" y="0"/>
                  </a:lnTo>
                  <a:lnTo>
                    <a:pt x="0" y="0"/>
                  </a:lnTo>
                  <a:lnTo>
                    <a:pt x="0" y="1704686"/>
                  </a:lnTo>
                  <a:close/>
                </a:path>
              </a:pathLst>
            </a:custGeom>
            <a:ln w="47129">
              <a:solidFill>
                <a:srgbClr val="00FD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RESULTADOS</a:t>
            </a:r>
            <a:r>
              <a:rPr spc="-30" dirty="0"/>
              <a:t> </a:t>
            </a:r>
            <a:r>
              <a:rPr dirty="0"/>
              <a:t>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522" y="703579"/>
            <a:ext cx="736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COMPARATIVO</a:t>
            </a:r>
            <a:r>
              <a:rPr spc="-25" dirty="0"/>
              <a:t> </a:t>
            </a:r>
            <a:r>
              <a:rPr dirty="0"/>
              <a:t>2020</a:t>
            </a:r>
            <a:r>
              <a:rPr spc="-25" dirty="0"/>
              <a:t> </a:t>
            </a:r>
            <a:r>
              <a:rPr spc="-20" dirty="0"/>
              <a:t>VS </a:t>
            </a:r>
            <a:r>
              <a:rPr dirty="0"/>
              <a:t>2021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417" y="1632006"/>
            <a:ext cx="10986135" cy="4171950"/>
            <a:chOff x="564417" y="1632006"/>
            <a:chExt cx="10986135" cy="4171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417" y="1687326"/>
              <a:ext cx="5531578" cy="4060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6126" y="1632006"/>
              <a:ext cx="5643971" cy="41716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24186" y="5734663"/>
            <a:ext cx="7560309" cy="85851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564515">
              <a:lnSpc>
                <a:spcPts val="3220"/>
              </a:lnSpc>
              <a:spcBef>
                <a:spcPts val="305"/>
              </a:spcBef>
            </a:pP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Aumento 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del </a:t>
            </a: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91 </a:t>
            </a:r>
            <a:r>
              <a:rPr sz="2750" b="1" spc="30" dirty="0">
                <a:solidFill>
                  <a:srgbClr val="B51A00"/>
                </a:solidFill>
                <a:latin typeface="Times New Roman"/>
                <a:cs typeface="Times New Roman"/>
              </a:rPr>
              <a:t>% 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del </a:t>
            </a:r>
            <a:r>
              <a:rPr sz="2750" b="1" spc="5" dirty="0">
                <a:solidFill>
                  <a:srgbClr val="B51A00"/>
                </a:solidFill>
                <a:latin typeface="Times New Roman"/>
                <a:cs typeface="Times New Roman"/>
              </a:rPr>
              <a:t>número </a:t>
            </a: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de 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votantes </a:t>
            </a: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 Aumento</a:t>
            </a:r>
            <a:r>
              <a:rPr sz="2750" b="1" spc="5" dirty="0">
                <a:solidFill>
                  <a:srgbClr val="B51A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en </a:t>
            </a: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un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 81,7 </a:t>
            </a:r>
            <a:r>
              <a:rPr sz="2750" b="1" spc="30" dirty="0">
                <a:solidFill>
                  <a:srgbClr val="B51A00"/>
                </a:solidFill>
                <a:latin typeface="Times New Roman"/>
                <a:cs typeface="Times New Roman"/>
              </a:rPr>
              <a:t>%</a:t>
            </a:r>
            <a:r>
              <a:rPr sz="2750" b="1" spc="5" dirty="0">
                <a:solidFill>
                  <a:srgbClr val="B51A00"/>
                </a:solidFill>
                <a:latin typeface="Times New Roman"/>
                <a:cs typeface="Times New Roman"/>
              </a:rPr>
              <a:t> el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B51A00"/>
                </a:solidFill>
                <a:latin typeface="Times New Roman"/>
                <a:cs typeface="Times New Roman"/>
              </a:rPr>
              <a:t>número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 </a:t>
            </a:r>
            <a:r>
              <a:rPr sz="2750" b="1" spc="15" dirty="0">
                <a:solidFill>
                  <a:srgbClr val="B51A00"/>
                </a:solidFill>
                <a:latin typeface="Times New Roman"/>
                <a:cs typeface="Times New Roman"/>
              </a:rPr>
              <a:t>de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 votos</a:t>
            </a:r>
            <a:r>
              <a:rPr sz="2750" b="1" spc="5" dirty="0">
                <a:solidFill>
                  <a:srgbClr val="B51A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B51A00"/>
                </a:solidFill>
                <a:latin typeface="Times New Roman"/>
                <a:cs typeface="Times New Roman"/>
              </a:rPr>
              <a:t>validos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321300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12192000" y="0"/>
                </a:moveTo>
                <a:lnTo>
                  <a:pt x="0" y="0"/>
                </a:lnTo>
                <a:lnTo>
                  <a:pt x="0" y="736600"/>
                </a:lnTo>
                <a:lnTo>
                  <a:pt x="12192000" y="736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31359" y="5348604"/>
            <a:ext cx="2200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5" dirty="0">
                <a:solidFill>
                  <a:srgbClr val="262626"/>
                </a:solidFill>
                <a:latin typeface="Calibri Light"/>
                <a:cs typeface="Calibri Light"/>
              </a:rPr>
              <a:t>EVIDENCIAS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24255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0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341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0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2120" y="4577079"/>
            <a:ext cx="7538720" cy="1899920"/>
          </a:xfrm>
          <a:custGeom>
            <a:avLst/>
            <a:gdLst/>
            <a:ahLst/>
            <a:cxnLst/>
            <a:rect l="l" t="t" r="r" b="b"/>
            <a:pathLst>
              <a:path w="7538720" h="1899920">
                <a:moveTo>
                  <a:pt x="7538720" y="0"/>
                </a:moveTo>
                <a:lnTo>
                  <a:pt x="0" y="0"/>
                </a:lnTo>
                <a:lnTo>
                  <a:pt x="0" y="1899920"/>
                </a:lnTo>
                <a:lnTo>
                  <a:pt x="7538720" y="1899920"/>
                </a:lnTo>
                <a:lnTo>
                  <a:pt x="753872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1320" y="4526279"/>
            <a:ext cx="7640320" cy="2001520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391160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3080"/>
              </a:spcBef>
            </a:pPr>
            <a:r>
              <a:rPr sz="4000" spc="-30" dirty="0">
                <a:solidFill>
                  <a:srgbClr val="FFFFFF"/>
                </a:solidFill>
                <a:latin typeface="Calibri Light"/>
                <a:cs typeface="Calibri Light"/>
              </a:rPr>
              <a:t>EVIDENCIAS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322579"/>
            <a:ext cx="3797300" cy="20091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2423160"/>
            <a:ext cx="3794760" cy="2011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3700" y="322579"/>
            <a:ext cx="3792220" cy="41097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7359" y="322579"/>
            <a:ext cx="3797300" cy="4109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500" y="4526279"/>
            <a:ext cx="3794633" cy="200913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719320" y="5694679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1524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2565" y="4859972"/>
            <a:ext cx="2921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spc="-2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8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spc="-7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4800" spc="-5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spc="-6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800" spc="-5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80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48860" cy="435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3320" y="0"/>
              <a:ext cx="7216013" cy="4358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72938"/>
              <a:ext cx="4848860" cy="2385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9159" y="3510279"/>
            <a:ext cx="7091680" cy="2966720"/>
          </a:xfrm>
          <a:custGeom>
            <a:avLst/>
            <a:gdLst/>
            <a:ahLst/>
            <a:cxnLst/>
            <a:rect l="l" t="t" r="r" b="b"/>
            <a:pathLst>
              <a:path w="7091680" h="2966720">
                <a:moveTo>
                  <a:pt x="7091680" y="0"/>
                </a:moveTo>
                <a:lnTo>
                  <a:pt x="0" y="0"/>
                </a:lnTo>
                <a:lnTo>
                  <a:pt x="0" y="2966720"/>
                </a:lnTo>
                <a:lnTo>
                  <a:pt x="7091680" y="2966720"/>
                </a:lnTo>
                <a:lnTo>
                  <a:pt x="709168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8359" y="3459479"/>
            <a:ext cx="7193280" cy="3068320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455295">
              <a:lnSpc>
                <a:spcPct val="100000"/>
              </a:lnSpc>
              <a:spcBef>
                <a:spcPts val="2790"/>
              </a:spcBef>
            </a:pPr>
            <a:r>
              <a:rPr sz="4800" spc="-35" dirty="0">
                <a:solidFill>
                  <a:srgbClr val="FFFFFF"/>
                </a:solidFill>
                <a:latin typeface="Calibri Light"/>
                <a:cs typeface="Calibri Light"/>
              </a:rPr>
              <a:t>EVIDENCIAS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322579"/>
            <a:ext cx="4152773" cy="30251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8040" y="322579"/>
            <a:ext cx="3540760" cy="298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8980" y="322579"/>
            <a:ext cx="3535679" cy="298437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139690" y="544449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228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500" y="3510279"/>
            <a:ext cx="4160520" cy="30251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134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Avance Presupuestos  Participativos Fase II  2021</vt:lpstr>
      <vt:lpstr>Modificación Cronograma General</vt:lpstr>
      <vt:lpstr>PRESUPUESTOS PARTICIPATIVOS 2021  FASE II</vt:lpstr>
      <vt:lpstr>RESULTADOS 2021</vt:lpstr>
      <vt:lpstr>COMPARATIVO 2020 VS 2021</vt:lpstr>
      <vt:lpstr>EVIDENCIAS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Carolina Barreto Perez</dc:creator>
  <cp:lastModifiedBy>maribel sotelo</cp:lastModifiedBy>
  <cp:revision>2</cp:revision>
  <dcterms:created xsi:type="dcterms:W3CDTF">2022-03-29T15:59:01Z</dcterms:created>
  <dcterms:modified xsi:type="dcterms:W3CDTF">2022-05-10T23:32:08Z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2022-03-29T00:00:00Z</vt:filetime>
  </property>
</Properties>
</file>