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82" r:id="rId3"/>
    <p:sldId id="281" r:id="rId4"/>
    <p:sldId id="258" r:id="rId5"/>
    <p:sldId id="279" r:id="rId6"/>
  </p:sldIdLst>
  <p:sldSz cx="12192000" cy="6858000"/>
  <p:notesSz cx="6858000" cy="9144000"/>
  <p:defaultTextStyle>
    <a:defPPr lvl="0">
      <a:defRPr lang="es-CO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90000"/>
    <a:srgbClr val="D2A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0578AE-B28F-412C-9DC2-35D24F77CEA5}" v="29" dt="2022-04-26T21:04:45.733"/>
  </p1510:revLst>
</p1510:revInfo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 Yaneth Muñoz Lopez" userId="0462c34e-c9cf-4e8d-b8e9-2634a6b599cc" providerId="ADAL" clId="{CD0578AE-B28F-412C-9DC2-35D24F77CEA5}"/>
    <pc:docChg chg="custSel addSld modSld sldOrd">
      <pc:chgData name="Magda Yaneth Muñoz Lopez" userId="0462c34e-c9cf-4e8d-b8e9-2634a6b599cc" providerId="ADAL" clId="{CD0578AE-B28F-412C-9DC2-35D24F77CEA5}" dt="2022-04-26T21:06:12.292" v="274" actId="20577"/>
      <pc:docMkLst>
        <pc:docMk/>
      </pc:docMkLst>
      <pc:sldChg chg="modSp mod">
        <pc:chgData name="Magda Yaneth Muñoz Lopez" userId="0462c34e-c9cf-4e8d-b8e9-2634a6b599cc" providerId="ADAL" clId="{CD0578AE-B28F-412C-9DC2-35D24F77CEA5}" dt="2022-04-26T21:03:33.665" v="266" actId="14734"/>
        <pc:sldMkLst>
          <pc:docMk/>
          <pc:sldMk cId="2912767545" sldId="281"/>
        </pc:sldMkLst>
        <pc:graphicFrameChg chg="mod modGraphic">
          <ac:chgData name="Magda Yaneth Muñoz Lopez" userId="0462c34e-c9cf-4e8d-b8e9-2634a6b599cc" providerId="ADAL" clId="{CD0578AE-B28F-412C-9DC2-35D24F77CEA5}" dt="2022-04-26T21:03:33.665" v="266" actId="14734"/>
          <ac:graphicFrameMkLst>
            <pc:docMk/>
            <pc:sldMk cId="2912767545" sldId="281"/>
            <ac:graphicFrameMk id="2" creationId="{1D9E77F8-386F-4FFD-8E2D-BD0127722A49}"/>
          </ac:graphicFrameMkLst>
        </pc:graphicFrameChg>
      </pc:sldChg>
      <pc:sldChg chg="addSp delSp modSp add mod ord">
        <pc:chgData name="Magda Yaneth Muñoz Lopez" userId="0462c34e-c9cf-4e8d-b8e9-2634a6b599cc" providerId="ADAL" clId="{CD0578AE-B28F-412C-9DC2-35D24F77CEA5}" dt="2022-04-26T21:06:12.292" v="274" actId="20577"/>
        <pc:sldMkLst>
          <pc:docMk/>
          <pc:sldMk cId="3816147054" sldId="282"/>
        </pc:sldMkLst>
        <pc:spChg chg="del">
          <ac:chgData name="Magda Yaneth Muñoz Lopez" userId="0462c34e-c9cf-4e8d-b8e9-2634a6b599cc" providerId="ADAL" clId="{CD0578AE-B28F-412C-9DC2-35D24F77CEA5}" dt="2022-04-26T20:36:09.891" v="6" actId="478"/>
          <ac:spMkLst>
            <pc:docMk/>
            <pc:sldMk cId="3816147054" sldId="282"/>
            <ac:spMk id="6" creationId="{79B9693E-B63D-448C-AB1F-DCEE140B259C}"/>
          </ac:spMkLst>
        </pc:spChg>
        <pc:spChg chg="del">
          <ac:chgData name="Magda Yaneth Muñoz Lopez" userId="0462c34e-c9cf-4e8d-b8e9-2634a6b599cc" providerId="ADAL" clId="{CD0578AE-B28F-412C-9DC2-35D24F77CEA5}" dt="2022-04-26T20:36:14.347" v="11" actId="478"/>
          <ac:spMkLst>
            <pc:docMk/>
            <pc:sldMk cId="3816147054" sldId="282"/>
            <ac:spMk id="7" creationId="{E1A51545-6660-41DC-8A5F-4D611B43DD41}"/>
          </ac:spMkLst>
        </pc:spChg>
        <pc:spChg chg="del">
          <ac:chgData name="Magda Yaneth Muñoz Lopez" userId="0462c34e-c9cf-4e8d-b8e9-2634a6b599cc" providerId="ADAL" clId="{CD0578AE-B28F-412C-9DC2-35D24F77CEA5}" dt="2022-04-26T20:36:10.706" v="7" actId="478"/>
          <ac:spMkLst>
            <pc:docMk/>
            <pc:sldMk cId="3816147054" sldId="282"/>
            <ac:spMk id="9" creationId="{6917C222-69A0-470A-AD72-BF97B14EA928}"/>
          </ac:spMkLst>
        </pc:spChg>
        <pc:spChg chg="del mod">
          <ac:chgData name="Magda Yaneth Muñoz Lopez" userId="0462c34e-c9cf-4e8d-b8e9-2634a6b599cc" providerId="ADAL" clId="{CD0578AE-B28F-412C-9DC2-35D24F77CEA5}" dt="2022-04-26T20:36:12.851" v="9" actId="478"/>
          <ac:spMkLst>
            <pc:docMk/>
            <pc:sldMk cId="3816147054" sldId="282"/>
            <ac:spMk id="10" creationId="{ED527E94-67DA-47EF-BFB7-5B25AE722B88}"/>
          </ac:spMkLst>
        </pc:spChg>
        <pc:spChg chg="del">
          <ac:chgData name="Magda Yaneth Muñoz Lopez" userId="0462c34e-c9cf-4e8d-b8e9-2634a6b599cc" providerId="ADAL" clId="{CD0578AE-B28F-412C-9DC2-35D24F77CEA5}" dt="2022-04-26T20:36:14.961" v="12" actId="478"/>
          <ac:spMkLst>
            <pc:docMk/>
            <pc:sldMk cId="3816147054" sldId="282"/>
            <ac:spMk id="11" creationId="{61075522-90E4-4468-9B4E-E9FBF2E81607}"/>
          </ac:spMkLst>
        </pc:spChg>
        <pc:spChg chg="del">
          <ac:chgData name="Magda Yaneth Muñoz Lopez" userId="0462c34e-c9cf-4e8d-b8e9-2634a6b599cc" providerId="ADAL" clId="{CD0578AE-B28F-412C-9DC2-35D24F77CEA5}" dt="2022-04-26T20:36:08.671" v="5" actId="478"/>
          <ac:spMkLst>
            <pc:docMk/>
            <pc:sldMk cId="3816147054" sldId="282"/>
            <ac:spMk id="12" creationId="{68311A07-A71B-46C7-A046-57AE61168942}"/>
          </ac:spMkLst>
        </pc:spChg>
        <pc:spChg chg="del">
          <ac:chgData name="Magda Yaneth Muñoz Lopez" userId="0462c34e-c9cf-4e8d-b8e9-2634a6b599cc" providerId="ADAL" clId="{CD0578AE-B28F-412C-9DC2-35D24F77CEA5}" dt="2022-04-26T20:36:15.531" v="13" actId="478"/>
          <ac:spMkLst>
            <pc:docMk/>
            <pc:sldMk cId="3816147054" sldId="282"/>
            <ac:spMk id="13" creationId="{40C6F2C4-6124-485D-A598-D97EB75D4092}"/>
          </ac:spMkLst>
        </pc:spChg>
        <pc:spChg chg="del">
          <ac:chgData name="Magda Yaneth Muñoz Lopez" userId="0462c34e-c9cf-4e8d-b8e9-2634a6b599cc" providerId="ADAL" clId="{CD0578AE-B28F-412C-9DC2-35D24F77CEA5}" dt="2022-04-26T20:36:13.690" v="10" actId="478"/>
          <ac:spMkLst>
            <pc:docMk/>
            <pc:sldMk cId="3816147054" sldId="282"/>
            <ac:spMk id="15" creationId="{7B19A766-2185-4777-9B0B-A3AA5F184486}"/>
          </ac:spMkLst>
        </pc:spChg>
        <pc:graphicFrameChg chg="del">
          <ac:chgData name="Magda Yaneth Muñoz Lopez" userId="0462c34e-c9cf-4e8d-b8e9-2634a6b599cc" providerId="ADAL" clId="{CD0578AE-B28F-412C-9DC2-35D24F77CEA5}" dt="2022-04-26T20:36:05.376" v="3" actId="478"/>
          <ac:graphicFrameMkLst>
            <pc:docMk/>
            <pc:sldMk cId="3816147054" sldId="282"/>
            <ac:graphicFrameMk id="2" creationId="{1D9E77F8-386F-4FFD-8E2D-BD0127722A49}"/>
          </ac:graphicFrameMkLst>
        </pc:graphicFrameChg>
        <pc:graphicFrameChg chg="add mod modGraphic">
          <ac:chgData name="Magda Yaneth Muñoz Lopez" userId="0462c34e-c9cf-4e8d-b8e9-2634a6b599cc" providerId="ADAL" clId="{CD0578AE-B28F-412C-9DC2-35D24F77CEA5}" dt="2022-04-26T21:06:06.892" v="272" actId="20577"/>
          <ac:graphicFrameMkLst>
            <pc:docMk/>
            <pc:sldMk cId="3816147054" sldId="282"/>
            <ac:graphicFrameMk id="3" creationId="{32A9B371-4B15-473E-891F-507131F5CA8A}"/>
          </ac:graphicFrameMkLst>
        </pc:graphicFrameChg>
        <pc:graphicFrameChg chg="del">
          <ac:chgData name="Magda Yaneth Muñoz Lopez" userId="0462c34e-c9cf-4e8d-b8e9-2634a6b599cc" providerId="ADAL" clId="{CD0578AE-B28F-412C-9DC2-35D24F77CEA5}" dt="2022-04-26T20:36:07.291" v="4" actId="478"/>
          <ac:graphicFrameMkLst>
            <pc:docMk/>
            <pc:sldMk cId="3816147054" sldId="282"/>
            <ac:graphicFrameMk id="4" creationId="{B47F109A-3B8E-4FAF-8BBF-CCEC9DD7303F}"/>
          </ac:graphicFrameMkLst>
        </pc:graphicFrameChg>
        <pc:graphicFrameChg chg="add mod">
          <ac:chgData name="Magda Yaneth Muñoz Lopez" userId="0462c34e-c9cf-4e8d-b8e9-2634a6b599cc" providerId="ADAL" clId="{CD0578AE-B28F-412C-9DC2-35D24F77CEA5}" dt="2022-04-26T21:04:45.732" v="267" actId="207"/>
          <ac:graphicFrameMkLst>
            <pc:docMk/>
            <pc:sldMk cId="3816147054" sldId="282"/>
            <ac:graphicFrameMk id="16" creationId="{C4E1A05F-EEFC-4E32-9694-76048F59BE5A}"/>
          </ac:graphicFrameMkLst>
        </pc:graphicFrameChg>
        <pc:graphicFrameChg chg="add mod modGraphic">
          <ac:chgData name="Magda Yaneth Muñoz Lopez" userId="0462c34e-c9cf-4e8d-b8e9-2634a6b599cc" providerId="ADAL" clId="{CD0578AE-B28F-412C-9DC2-35D24F77CEA5}" dt="2022-04-26T21:06:12.292" v="274" actId="20577"/>
          <ac:graphicFrameMkLst>
            <pc:docMk/>
            <pc:sldMk cId="3816147054" sldId="282"/>
            <ac:graphicFrameMk id="17" creationId="{8442B617-C94C-47A4-9DA8-572A02A552AA}"/>
          </ac:graphicFrameMkLst>
        </pc:graphicFrameChg>
        <pc:graphicFrameChg chg="add mod">
          <ac:chgData name="Magda Yaneth Muñoz Lopez" userId="0462c34e-c9cf-4e8d-b8e9-2634a6b599cc" providerId="ADAL" clId="{CD0578AE-B28F-412C-9DC2-35D24F77CEA5}" dt="2022-04-26T20:57:43.415" v="263" actId="1076"/>
          <ac:graphicFrameMkLst>
            <pc:docMk/>
            <pc:sldMk cId="3816147054" sldId="282"/>
            <ac:graphicFrameMk id="20" creationId="{E56A9DBE-BD8D-4C29-9DE7-8FB098E68AC2}"/>
          </ac:graphicFrameMkLst>
        </pc:graphicFrameChg>
      </pc:sldChg>
    </pc:docChg>
  </pc:docChgLst>
  <pc:docChgLst>
    <pc:chgData name="Magda Yaneth Muñoz Lopez" userId="0462c34e-c9cf-4e8d-b8e9-2634a6b599cc" providerId="ADAL" clId="{D8AE0A7A-6998-4D51-A8BC-2C5BEEE49520}"/>
    <pc:docChg chg="undo custSel modSld">
      <pc:chgData name="Magda Yaneth Muñoz Lopez" userId="0462c34e-c9cf-4e8d-b8e9-2634a6b599cc" providerId="ADAL" clId="{D8AE0A7A-6998-4D51-A8BC-2C5BEEE49520}" dt="2022-02-28T20:39:12.235" v="20" actId="20577"/>
      <pc:docMkLst>
        <pc:docMk/>
      </pc:docMkLst>
      <pc:sldChg chg="modSp mod">
        <pc:chgData name="Magda Yaneth Muñoz Lopez" userId="0462c34e-c9cf-4e8d-b8e9-2634a6b599cc" providerId="ADAL" clId="{D8AE0A7A-6998-4D51-A8BC-2C5BEEE49520}" dt="2022-02-28T20:39:12.235" v="20" actId="20577"/>
        <pc:sldMkLst>
          <pc:docMk/>
          <pc:sldMk cId="3844636193" sldId="258"/>
        </pc:sldMkLst>
        <pc:spChg chg="mod">
          <ac:chgData name="Magda Yaneth Muñoz Lopez" userId="0462c34e-c9cf-4e8d-b8e9-2634a6b599cc" providerId="ADAL" clId="{D8AE0A7A-6998-4D51-A8BC-2C5BEEE49520}" dt="2022-02-28T20:38:23.486" v="2" actId="692"/>
          <ac:spMkLst>
            <pc:docMk/>
            <pc:sldMk cId="3844636193" sldId="258"/>
            <ac:spMk id="9" creationId="{6917C222-69A0-470A-AD72-BF97B14EA928}"/>
          </ac:spMkLst>
        </pc:spChg>
        <pc:spChg chg="mod">
          <ac:chgData name="Magda Yaneth Muñoz Lopez" userId="0462c34e-c9cf-4e8d-b8e9-2634a6b599cc" providerId="ADAL" clId="{D8AE0A7A-6998-4D51-A8BC-2C5BEEE49520}" dt="2022-02-28T20:39:12.235" v="20" actId="20577"/>
          <ac:spMkLst>
            <pc:docMk/>
            <pc:sldMk cId="3844636193" sldId="258"/>
            <ac:spMk id="10" creationId="{ED527E94-67DA-47EF-BFB7-5B25AE722B8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SITUACION FINANCIERA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5B0-450D-8841-FD16B1C5C9B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5B0-450D-8841-FD16B1C5C9B0}"/>
              </c:ext>
            </c:extLst>
          </c:dPt>
          <c:dPt>
            <c:idx val="2"/>
            <c:bubble3D val="0"/>
            <c:spPr>
              <a:solidFill>
                <a:srgbClr val="B0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F37-4D04-8FCF-B9F6B498D2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ACTIVO</c:v>
                </c:pt>
                <c:pt idx="1">
                  <c:v>PASIVO</c:v>
                </c:pt>
                <c:pt idx="2">
                  <c:v>PATRIMONIO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166797815959</c:v>
                </c:pt>
                <c:pt idx="1">
                  <c:v>3064905905</c:v>
                </c:pt>
                <c:pt idx="2">
                  <c:v>163732910054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37-4D04-8FCF-B9F6B498D26C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RESULTADO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18C-4F1C-9F84-71FA683E6F7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18C-4F1C-9F84-71FA683E6F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INGRESOS</c:v>
                </c:pt>
                <c:pt idx="1">
                  <c:v>GASTOS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57606050877</c:v>
                </c:pt>
                <c:pt idx="1">
                  <c:v>71123877147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C7-4AB5-9701-F6013C599CC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3FB6E-F9EC-F94A-99D7-2C36ED26B1B1}" type="datetimeFigureOut">
              <a:rPr lang="es-CO" smtClean="0"/>
              <a:pPr/>
              <a:t>26/04/2022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684FC-24A6-5B44-B14E-C2DFB0F6D4F9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57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5684FC-24A6-5B44-B14E-C2DFB0F6D4F9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18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48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0E34A-94EE-4E77-A180-D495090452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54AA71-A783-41AC-9435-0E6ED6591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05138B-FFD4-487D-A7A9-AA3B114D8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DC529-3BF2-4080-8CAF-A274971E022A}" type="datetimeFigureOut">
              <a:rPr lang="es-CO" smtClean="0"/>
              <a:t>26/04/2022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9068A4-2715-4617-9C4D-7B7CB17E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B31193-D1BE-4147-9E42-E52532A0A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C7AAC-B8F7-4471-8B2E-C9332EF226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272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B34C1F13-89F7-9548-AD28-7CF8AE5F1F4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1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47485CEC-5F36-E842-9D86-08E386B745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5CF5CE05-A0B0-A14E-ADE2-FEE254ED4F62}"/>
              </a:ext>
            </a:extLst>
          </p:cNvPr>
          <p:cNvSpPr txBox="1"/>
          <p:nvPr/>
        </p:nvSpPr>
        <p:spPr>
          <a:xfrm>
            <a:off x="6773379" y="1272209"/>
            <a:ext cx="462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s-CO" sz="4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INFORMACION FINANCIERA Y CONTABLE 2021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3947C71-6F72-6D40-AE75-85A488FA34F9}"/>
              </a:ext>
            </a:extLst>
          </p:cNvPr>
          <p:cNvSpPr txBox="1"/>
          <p:nvPr/>
        </p:nvSpPr>
        <p:spPr>
          <a:xfrm>
            <a:off x="7480897" y="4116019"/>
            <a:ext cx="342078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Alcaldía Local de Rafael Uribe Uribe</a:t>
            </a:r>
          </a:p>
        </p:txBody>
      </p:sp>
    </p:spTree>
    <p:extLst>
      <p:ext uri="{BB962C8B-B14F-4D97-AF65-F5344CB8AC3E}">
        <p14:creationId xmlns:p14="http://schemas.microsoft.com/office/powerpoint/2010/main" val="3362556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A6E9A04-9CFC-4313-81B5-7253C5F973EB}"/>
              </a:ext>
            </a:extLst>
          </p:cNvPr>
          <p:cNvSpPr txBox="1"/>
          <p:nvPr/>
        </p:nvSpPr>
        <p:spPr>
          <a:xfrm>
            <a:off x="407171" y="308633"/>
            <a:ext cx="10441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SITUACION</a:t>
            </a:r>
            <a:r>
              <a:rPr lang="es-CO" sz="2000" b="1" dirty="0">
                <a:solidFill>
                  <a:srgbClr val="FF0000"/>
                </a:solidFill>
              </a:rPr>
              <a:t> </a:t>
            </a:r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FINANCIERA FDL DE RAFAEL URIBE </a:t>
            </a:r>
            <a:r>
              <a:rPr lang="es-CO" sz="2800" b="1" dirty="0" err="1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URIBE</a:t>
            </a:r>
            <a:endParaRPr lang="es-CO" sz="2800" b="1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graphicFrame>
        <p:nvGraphicFramePr>
          <p:cNvPr id="3" name="Tabla 7">
            <a:extLst>
              <a:ext uri="{FF2B5EF4-FFF2-40B4-BE49-F238E27FC236}">
                <a16:creationId xmlns:a16="http://schemas.microsoft.com/office/drawing/2014/main" id="{32A9B371-4B15-473E-891F-507131F5CA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15223"/>
              </p:ext>
            </p:extLst>
          </p:nvPr>
        </p:nvGraphicFramePr>
        <p:xfrm>
          <a:off x="789125" y="1349980"/>
          <a:ext cx="4244514" cy="1215666"/>
        </p:xfrm>
        <a:graphic>
          <a:graphicData uri="http://schemas.openxmlformats.org/drawingml/2006/table">
            <a:tbl>
              <a:tblPr firstRow="1" bandRow="1"/>
              <a:tblGrid>
                <a:gridCol w="2122257">
                  <a:extLst>
                    <a:ext uri="{9D8B030D-6E8A-4147-A177-3AD203B41FA5}">
                      <a16:colId xmlns:a16="http://schemas.microsoft.com/office/drawing/2014/main" val="3184719961"/>
                    </a:ext>
                  </a:extLst>
                </a:gridCol>
                <a:gridCol w="2122257">
                  <a:extLst>
                    <a:ext uri="{9D8B030D-6E8A-4147-A177-3AD203B41FA5}">
                      <a16:colId xmlns:a16="http://schemas.microsoft.com/office/drawing/2014/main" val="331738117"/>
                    </a:ext>
                  </a:extLst>
                </a:gridCol>
              </a:tblGrid>
              <a:tr h="405222">
                <a:tc>
                  <a:txBody>
                    <a:bodyPr/>
                    <a:lstStyle/>
                    <a:p>
                      <a:r>
                        <a:rPr lang="es-CO" dirty="0"/>
                        <a:t>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$ 166.797.815.959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157404"/>
                  </a:ext>
                </a:extLst>
              </a:tr>
              <a:tr h="405222">
                <a:tc>
                  <a:txBody>
                    <a:bodyPr/>
                    <a:lstStyle/>
                    <a:p>
                      <a:r>
                        <a:rPr lang="es-CO" dirty="0"/>
                        <a:t>PASIVO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      3.064.905.905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916367"/>
                  </a:ext>
                </a:extLst>
              </a:tr>
              <a:tr h="405222">
                <a:tc>
                  <a:txBody>
                    <a:bodyPr/>
                    <a:lstStyle/>
                    <a:p>
                      <a:r>
                        <a:rPr lang="es-CO" dirty="0"/>
                        <a:t>PATRIMONIO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$ 163.732.910.054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936741"/>
                  </a:ext>
                </a:extLst>
              </a:tr>
            </a:tbl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C4E1A05F-EEFC-4E32-9694-76048F59BE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6183840"/>
              </p:ext>
            </p:extLst>
          </p:nvPr>
        </p:nvGraphicFramePr>
        <p:xfrm>
          <a:off x="695909" y="2959380"/>
          <a:ext cx="4604059" cy="312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Tabla 17">
            <a:extLst>
              <a:ext uri="{FF2B5EF4-FFF2-40B4-BE49-F238E27FC236}">
                <a16:creationId xmlns:a16="http://schemas.microsoft.com/office/drawing/2014/main" id="{8442B617-C94C-47A4-9DA8-572A02A552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566788"/>
              </p:ext>
            </p:extLst>
          </p:nvPr>
        </p:nvGraphicFramePr>
        <p:xfrm>
          <a:off x="7039521" y="1349980"/>
          <a:ext cx="3809508" cy="771784"/>
        </p:xfrm>
        <a:graphic>
          <a:graphicData uri="http://schemas.openxmlformats.org/drawingml/2006/table">
            <a:tbl>
              <a:tblPr firstRow="1" bandRow="1"/>
              <a:tblGrid>
                <a:gridCol w="1996968">
                  <a:extLst>
                    <a:ext uri="{9D8B030D-6E8A-4147-A177-3AD203B41FA5}">
                      <a16:colId xmlns:a16="http://schemas.microsoft.com/office/drawing/2014/main" val="4266620897"/>
                    </a:ext>
                  </a:extLst>
                </a:gridCol>
                <a:gridCol w="1812540">
                  <a:extLst>
                    <a:ext uri="{9D8B030D-6E8A-4147-A177-3AD203B41FA5}">
                      <a16:colId xmlns:a16="http://schemas.microsoft.com/office/drawing/2014/main" val="3246067512"/>
                    </a:ext>
                  </a:extLst>
                </a:gridCol>
              </a:tblGrid>
              <a:tr h="385892">
                <a:tc>
                  <a:txBody>
                    <a:bodyPr/>
                    <a:lstStyle/>
                    <a:p>
                      <a:r>
                        <a:rPr lang="es-CO" dirty="0"/>
                        <a:t>INGRESOS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$ 57.606.050.877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7861540"/>
                  </a:ext>
                </a:extLst>
              </a:tr>
              <a:tr h="385892">
                <a:tc>
                  <a:txBody>
                    <a:bodyPr/>
                    <a:lstStyle/>
                    <a:p>
                      <a:r>
                        <a:rPr lang="es-CO" dirty="0"/>
                        <a:t>GASTOS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$ 71.123.877.147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765524"/>
                  </a:ext>
                </a:extLst>
              </a:tr>
            </a:tbl>
          </a:graphicData>
        </a:graphic>
      </p:graphicFrame>
      <p:graphicFrame>
        <p:nvGraphicFramePr>
          <p:cNvPr id="20" name="Gráfico 19">
            <a:extLst>
              <a:ext uri="{FF2B5EF4-FFF2-40B4-BE49-F238E27FC236}">
                <a16:creationId xmlns:a16="http://schemas.microsoft.com/office/drawing/2014/main" id="{E56A9DBE-BD8D-4C29-9DE7-8FB098E68A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2076626"/>
              </p:ext>
            </p:extLst>
          </p:nvPr>
        </p:nvGraphicFramePr>
        <p:xfrm>
          <a:off x="5994400" y="3175325"/>
          <a:ext cx="5267934" cy="3121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614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47F109A-3B8E-4FAF-8BBF-CCEC9DD730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829983"/>
              </p:ext>
            </p:extLst>
          </p:nvPr>
        </p:nvGraphicFramePr>
        <p:xfrm>
          <a:off x="4222465" y="1174206"/>
          <a:ext cx="3747069" cy="36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18018">
                  <a:extLst>
                    <a:ext uri="{9D8B030D-6E8A-4147-A177-3AD203B41FA5}">
                      <a16:colId xmlns:a16="http://schemas.microsoft.com/office/drawing/2014/main" val="2902703853"/>
                    </a:ext>
                  </a:extLst>
                </a:gridCol>
                <a:gridCol w="2129051">
                  <a:extLst>
                    <a:ext uri="{9D8B030D-6E8A-4147-A177-3AD203B41FA5}">
                      <a16:colId xmlns:a16="http://schemas.microsoft.com/office/drawing/2014/main" val="3181103719"/>
                    </a:ext>
                  </a:extLst>
                </a:gridCol>
              </a:tblGrid>
              <a:tr h="365162">
                <a:tc>
                  <a:txBody>
                    <a:bodyPr/>
                    <a:lstStyle/>
                    <a:p>
                      <a:r>
                        <a:rPr lang="es-CO" dirty="0"/>
                        <a:t>ACTIVO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$166.797.815.959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049386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A6E9A04-9CFC-4313-81B5-7253C5F973EB}"/>
              </a:ext>
            </a:extLst>
          </p:cNvPr>
          <p:cNvSpPr txBox="1"/>
          <p:nvPr/>
        </p:nvSpPr>
        <p:spPr>
          <a:xfrm>
            <a:off x="407171" y="308633"/>
            <a:ext cx="10441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SITUACION</a:t>
            </a:r>
            <a:r>
              <a:rPr lang="es-CO" sz="2000" b="1" dirty="0">
                <a:solidFill>
                  <a:srgbClr val="FF0000"/>
                </a:solidFill>
              </a:rPr>
              <a:t> </a:t>
            </a:r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FINANCIERA FDL DE RAFAEL URIBE </a:t>
            </a:r>
            <a:r>
              <a:rPr lang="es-CO" sz="2800" b="1" dirty="0" err="1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URIBE</a:t>
            </a:r>
            <a:endParaRPr lang="es-CO" sz="2800" b="1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79B9693E-B63D-448C-AB1F-DCEE140B259C}"/>
              </a:ext>
            </a:extLst>
          </p:cNvPr>
          <p:cNvSpPr/>
          <p:nvPr/>
        </p:nvSpPr>
        <p:spPr>
          <a:xfrm rot="5400000">
            <a:off x="1077285" y="3764893"/>
            <a:ext cx="440142" cy="369332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E1A51545-6660-41DC-8A5F-4D611B43DD41}"/>
              </a:ext>
            </a:extLst>
          </p:cNvPr>
          <p:cNvSpPr/>
          <p:nvPr/>
        </p:nvSpPr>
        <p:spPr>
          <a:xfrm>
            <a:off x="5269192" y="5282736"/>
            <a:ext cx="3317102" cy="733342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BIENES DE USO PUBLICO EN SERVICIO 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</a:rPr>
              <a:t>(VIAS Y PARQUES RECREACIONALES)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917C222-69A0-470A-AD72-BF97B14EA928}"/>
              </a:ext>
            </a:extLst>
          </p:cNvPr>
          <p:cNvSpPr/>
          <p:nvPr/>
        </p:nvSpPr>
        <p:spPr>
          <a:xfrm>
            <a:off x="1112690" y="5329382"/>
            <a:ext cx="2879677" cy="81219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b="1" dirty="0"/>
              <a:t>$98.808.360.054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D527E94-67DA-47EF-BFB7-5B25AE722B88}"/>
              </a:ext>
            </a:extLst>
          </p:cNvPr>
          <p:cNvSpPr/>
          <p:nvPr/>
        </p:nvSpPr>
        <p:spPr>
          <a:xfrm>
            <a:off x="5188296" y="3842827"/>
            <a:ext cx="3317102" cy="733343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bg1"/>
                </a:solidFill>
              </a:rPr>
              <a:t>BIENES DE USO PUBLICO EN CONSTRUCCION</a:t>
            </a:r>
          </a:p>
          <a:p>
            <a:pPr algn="ctr"/>
            <a:r>
              <a:rPr lang="es-CO" sz="1400" b="1" dirty="0">
                <a:solidFill>
                  <a:schemeClr val="bg1"/>
                </a:solidFill>
              </a:rPr>
              <a:t> (VIAS)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1075522-90E4-4468-9B4E-E9FBF2E81607}"/>
              </a:ext>
            </a:extLst>
          </p:cNvPr>
          <p:cNvSpPr/>
          <p:nvPr/>
        </p:nvSpPr>
        <p:spPr>
          <a:xfrm>
            <a:off x="8760594" y="4040991"/>
            <a:ext cx="2318715" cy="51861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/>
              <a:t>$31.943.589.197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8311A07-A71B-46C7-A046-57AE61168942}"/>
              </a:ext>
            </a:extLst>
          </p:cNvPr>
          <p:cNvSpPr/>
          <p:nvPr/>
        </p:nvSpPr>
        <p:spPr>
          <a:xfrm>
            <a:off x="937646" y="4472002"/>
            <a:ext cx="3563582" cy="620526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BIENES DE USO PUBLICO</a:t>
            </a:r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40C6F2C4-6124-485D-A598-D97EB75D4092}"/>
              </a:ext>
            </a:extLst>
          </p:cNvPr>
          <p:cNvSpPr/>
          <p:nvPr/>
        </p:nvSpPr>
        <p:spPr>
          <a:xfrm>
            <a:off x="8760595" y="5339794"/>
            <a:ext cx="2318715" cy="518615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/>
              <a:t>$66.864.770.857</a:t>
            </a:r>
          </a:p>
        </p:txBody>
      </p:sp>
      <p:sp>
        <p:nvSpPr>
          <p:cNvPr id="15" name="Abrir corchete 14">
            <a:extLst>
              <a:ext uri="{FF2B5EF4-FFF2-40B4-BE49-F238E27FC236}">
                <a16:creationId xmlns:a16="http://schemas.microsoft.com/office/drawing/2014/main" id="{7B19A766-2185-4777-9B0B-A3AA5F184486}"/>
              </a:ext>
            </a:extLst>
          </p:cNvPr>
          <p:cNvSpPr/>
          <p:nvPr/>
        </p:nvSpPr>
        <p:spPr>
          <a:xfrm>
            <a:off x="4725558" y="4118628"/>
            <a:ext cx="369333" cy="1363436"/>
          </a:xfrm>
          <a:prstGeom prst="leftBracket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1D9E77F8-386F-4FFD-8E2D-BD0127722A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348592"/>
              </p:ext>
            </p:extLst>
          </p:nvPr>
        </p:nvGraphicFramePr>
        <p:xfrm>
          <a:off x="937646" y="1767064"/>
          <a:ext cx="5840362" cy="1676400"/>
        </p:xfrm>
        <a:graphic>
          <a:graphicData uri="http://schemas.openxmlformats.org/drawingml/2006/table">
            <a:tbl>
              <a:tblPr firstRow="1" bandRow="1"/>
              <a:tblGrid>
                <a:gridCol w="3980583">
                  <a:extLst>
                    <a:ext uri="{9D8B030D-6E8A-4147-A177-3AD203B41FA5}">
                      <a16:colId xmlns:a16="http://schemas.microsoft.com/office/drawing/2014/main" val="476826520"/>
                    </a:ext>
                  </a:extLst>
                </a:gridCol>
                <a:gridCol w="1859779">
                  <a:extLst>
                    <a:ext uri="{9D8B030D-6E8A-4147-A177-3AD203B41FA5}">
                      <a16:colId xmlns:a16="http://schemas.microsoft.com/office/drawing/2014/main" val="3470554668"/>
                    </a:ext>
                  </a:extLst>
                </a:gridCol>
              </a:tblGrid>
              <a:tr h="148637">
                <a:tc gridSpan="2">
                  <a:txBody>
                    <a:bodyPr/>
                    <a:lstStyle/>
                    <a:p>
                      <a:pPr algn="ctr"/>
                      <a:r>
                        <a:rPr lang="es-CO" sz="1600" b="1" dirty="0"/>
                        <a:t>CIFRAS REPRESENTATIVAS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s-CO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522143"/>
                  </a:ext>
                </a:extLst>
              </a:tr>
              <a:tr h="248497">
                <a:tc>
                  <a:txBody>
                    <a:bodyPr/>
                    <a:lstStyle/>
                    <a:p>
                      <a:pPr algn="l"/>
                      <a:r>
                        <a:rPr lang="es-CO" sz="1600" dirty="0"/>
                        <a:t>MULTAS POR COBRAR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dirty="0"/>
                        <a:t>$805.618.696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758462"/>
                  </a:ext>
                </a:extLst>
              </a:tr>
              <a:tr h="296468">
                <a:tc>
                  <a:txBody>
                    <a:bodyPr/>
                    <a:lstStyle/>
                    <a:p>
                      <a:pPr algn="l"/>
                      <a:r>
                        <a:rPr lang="es-CO" sz="1600" dirty="0"/>
                        <a:t>RECURSOS EN EJECUCION CONVENIOS/2021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dirty="0"/>
                        <a:t>$8.253.892.312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3967794"/>
                  </a:ext>
                </a:extLst>
              </a:tr>
              <a:tr h="248497">
                <a:tc>
                  <a:txBody>
                    <a:bodyPr/>
                    <a:lstStyle/>
                    <a:p>
                      <a:pPr algn="l"/>
                      <a:r>
                        <a:rPr lang="es-CO" sz="1600" dirty="0"/>
                        <a:t>RECURSOS EN TESORERIA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dirty="0"/>
                        <a:t>$37.437.316.214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723079"/>
                  </a:ext>
                </a:extLst>
              </a:tr>
              <a:tr h="248497">
                <a:tc>
                  <a:txBody>
                    <a:bodyPr/>
                    <a:lstStyle/>
                    <a:p>
                      <a:pPr algn="l"/>
                      <a:r>
                        <a:rPr lang="es-CO" sz="1600" dirty="0"/>
                        <a:t>BIENES DE USO PUBLICO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1600" b="1" dirty="0"/>
                        <a:t>$98.808.360.054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6952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767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47F109A-3B8E-4FAF-8BBF-CCEC9DD7303F}"/>
              </a:ext>
            </a:extLst>
          </p:cNvPr>
          <p:cNvGraphicFramePr>
            <a:graphicFrameLocks noGrp="1"/>
          </p:cNvGraphicFramePr>
          <p:nvPr/>
        </p:nvGraphicFramePr>
        <p:xfrm>
          <a:off x="838580" y="1568322"/>
          <a:ext cx="3747069" cy="36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618018">
                  <a:extLst>
                    <a:ext uri="{9D8B030D-6E8A-4147-A177-3AD203B41FA5}">
                      <a16:colId xmlns:a16="http://schemas.microsoft.com/office/drawing/2014/main" val="2902703853"/>
                    </a:ext>
                  </a:extLst>
                </a:gridCol>
                <a:gridCol w="2129051">
                  <a:extLst>
                    <a:ext uri="{9D8B030D-6E8A-4147-A177-3AD203B41FA5}">
                      <a16:colId xmlns:a16="http://schemas.microsoft.com/office/drawing/2014/main" val="3181103719"/>
                    </a:ext>
                  </a:extLst>
                </a:gridCol>
              </a:tblGrid>
              <a:tr h="365162">
                <a:tc>
                  <a:txBody>
                    <a:bodyPr/>
                    <a:lstStyle/>
                    <a:p>
                      <a:r>
                        <a:rPr lang="es-CO" dirty="0"/>
                        <a:t>GASTO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dirty="0"/>
                        <a:t>$71,123,877,147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2049386"/>
                  </a:ext>
                </a:extLst>
              </a:tr>
            </a:tbl>
          </a:graphicData>
        </a:graphic>
      </p:graphicFrame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79B9693E-B63D-448C-AB1F-DCEE140B259C}"/>
              </a:ext>
            </a:extLst>
          </p:cNvPr>
          <p:cNvSpPr/>
          <p:nvPr/>
        </p:nvSpPr>
        <p:spPr>
          <a:xfrm>
            <a:off x="4697934" y="1594371"/>
            <a:ext cx="440142" cy="339711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917C222-69A0-470A-AD72-BF97B14EA928}"/>
              </a:ext>
            </a:extLst>
          </p:cNvPr>
          <p:cNvSpPr/>
          <p:nvPr/>
        </p:nvSpPr>
        <p:spPr>
          <a:xfrm>
            <a:off x="8571108" y="1427993"/>
            <a:ext cx="2243768" cy="59076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/>
              <a:t>$39,475,846,739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ED527E94-67DA-47EF-BFB7-5B25AE722B88}"/>
              </a:ext>
            </a:extLst>
          </p:cNvPr>
          <p:cNvSpPr/>
          <p:nvPr/>
        </p:nvSpPr>
        <p:spPr>
          <a:xfrm>
            <a:off x="2103271" y="2533293"/>
            <a:ext cx="7985457" cy="2082951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Apoyo económico para adultos mayores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Programa Empleos de Emergencia (Empleo Local Temporal)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Programa Jóvenes Reto Local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Programa Bogotá Solidaria (Ingreso Mínimo Garantizado)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Programas de Cultura, Recreación, Educación</a:t>
            </a:r>
            <a:r>
              <a:rPr lang="es-CO" b="1">
                <a:solidFill>
                  <a:schemeClr val="bg1"/>
                </a:solidFill>
              </a:rPr>
              <a:t>, Salud y Desarrollo </a:t>
            </a:r>
            <a:r>
              <a:rPr lang="es-CO" b="1" dirty="0">
                <a:solidFill>
                  <a:schemeClr val="bg1"/>
                </a:solidFill>
              </a:rPr>
              <a:t>C</a:t>
            </a:r>
            <a:r>
              <a:rPr lang="es-CO" b="1">
                <a:solidFill>
                  <a:schemeClr val="bg1"/>
                </a:solidFill>
              </a:rPr>
              <a:t>omunitario</a:t>
            </a:r>
            <a:endParaRPr lang="es-CO" b="1" dirty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s-CO" b="1" dirty="0">
                <a:solidFill>
                  <a:schemeClr val="bg1"/>
                </a:solidFill>
              </a:rPr>
              <a:t>Inversión vial (mantenimiento, reforzamiento y mejoras)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68311A07-A71B-46C7-A046-57AE61168942}"/>
              </a:ext>
            </a:extLst>
          </p:cNvPr>
          <p:cNvSpPr/>
          <p:nvPr/>
        </p:nvSpPr>
        <p:spPr>
          <a:xfrm>
            <a:off x="5273107" y="1568322"/>
            <a:ext cx="2610749" cy="365760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/>
              <a:t>GASTO PUBLICO SOCIAL</a:t>
            </a: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CD4D0657-CE2B-4071-821C-72166A9CEA9F}"/>
              </a:ext>
            </a:extLst>
          </p:cNvPr>
          <p:cNvSpPr/>
          <p:nvPr/>
        </p:nvSpPr>
        <p:spPr>
          <a:xfrm>
            <a:off x="8018887" y="1576808"/>
            <a:ext cx="417190" cy="357274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  <a:p>
            <a:pPr algn="ctr"/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99D00BF-353C-4154-9CA5-F086B29A29EE}"/>
              </a:ext>
            </a:extLst>
          </p:cNvPr>
          <p:cNvSpPr txBox="1"/>
          <p:nvPr/>
        </p:nvSpPr>
        <p:spPr>
          <a:xfrm>
            <a:off x="2295609" y="5194582"/>
            <a:ext cx="7600781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MEJORA CONTINUA EN LOS PROCESOS CONTABLES</a:t>
            </a:r>
          </a:p>
          <a:p>
            <a:pPr algn="ctr"/>
            <a:endParaRPr lang="es-CO" sz="2000" b="1" dirty="0"/>
          </a:p>
          <a:p>
            <a:r>
              <a:rPr lang="es-CO" sz="2000" b="1" dirty="0"/>
              <a:t>EVALUACION  DE  CONTROL  INTERNO  CONTABLE 2021 :      4.84 / 5.00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D440BD-EF13-4A1D-B59C-F76984D86A47}"/>
              </a:ext>
            </a:extLst>
          </p:cNvPr>
          <p:cNvSpPr txBox="1"/>
          <p:nvPr/>
        </p:nvSpPr>
        <p:spPr>
          <a:xfrm>
            <a:off x="982358" y="326435"/>
            <a:ext cx="10441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SITUACION</a:t>
            </a:r>
            <a:r>
              <a:rPr lang="es-CO" sz="2000" b="1" dirty="0">
                <a:solidFill>
                  <a:srgbClr val="FF0000"/>
                </a:solidFill>
              </a:rPr>
              <a:t> </a:t>
            </a:r>
            <a:r>
              <a:rPr lang="es-CO" sz="28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FINANCIERA FDL DE RAFAEL URIBE </a:t>
            </a:r>
            <a:r>
              <a:rPr lang="es-CO" sz="2800" b="1" dirty="0" err="1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+mj-cs"/>
              </a:rPr>
              <a:t>URIBE</a:t>
            </a:r>
            <a:endParaRPr lang="es-CO" sz="2800" b="1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44636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4DF57065-0243-4E28-B58A-E171FD3ABBFC}"/>
              </a:ext>
            </a:extLst>
          </p:cNvPr>
          <p:cNvSpPr txBox="1"/>
          <p:nvPr/>
        </p:nvSpPr>
        <p:spPr>
          <a:xfrm>
            <a:off x="88271" y="2272420"/>
            <a:ext cx="1198905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8000" b="1" dirty="0">
                <a:solidFill>
                  <a:schemeClr val="accent4"/>
                </a:solidFill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5490170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1702</TotalTime>
  <Words>184</Words>
  <Application>Microsoft Office PowerPoint</Application>
  <PresentationFormat>Panorámica</PresentationFormat>
  <Paragraphs>51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Tania Ximena Morales Castiblanco</dc:creator>
  <cp:lastModifiedBy>Magda Yaneth Muñoz Lopez</cp:lastModifiedBy>
  <cp:revision>4</cp:revision>
  <dcterms:modified xsi:type="dcterms:W3CDTF">2022-04-26T21:06:14Z</dcterms:modified>
</cp:coreProperties>
</file>